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29"/>
  </p:notesMasterIdLst>
  <p:sldIdLst>
    <p:sldId id="294" r:id="rId2"/>
    <p:sldId id="256" r:id="rId3"/>
    <p:sldId id="257" r:id="rId4"/>
    <p:sldId id="295" r:id="rId5"/>
    <p:sldId id="311" r:id="rId6"/>
    <p:sldId id="312" r:id="rId7"/>
    <p:sldId id="313" r:id="rId8"/>
    <p:sldId id="299" r:id="rId9"/>
    <p:sldId id="300" r:id="rId10"/>
    <p:sldId id="262" r:id="rId11"/>
    <p:sldId id="314" r:id="rId12"/>
    <p:sldId id="315" r:id="rId13"/>
    <p:sldId id="316" r:id="rId14"/>
    <p:sldId id="301" r:id="rId15"/>
    <p:sldId id="302" r:id="rId16"/>
    <p:sldId id="303" r:id="rId17"/>
    <p:sldId id="307" r:id="rId18"/>
    <p:sldId id="317" r:id="rId19"/>
    <p:sldId id="318" r:id="rId20"/>
    <p:sldId id="309" r:id="rId21"/>
    <p:sldId id="319" r:id="rId22"/>
    <p:sldId id="320" r:id="rId23"/>
    <p:sldId id="304" r:id="rId24"/>
    <p:sldId id="306" r:id="rId25"/>
    <p:sldId id="310" r:id="rId26"/>
    <p:sldId id="263" r:id="rId27"/>
    <p:sldId id="264" r:id="rId28"/>
  </p:sldIdLst>
  <p:sldSz cx="9144000" cy="5143500" type="screen16x9"/>
  <p:notesSz cx="7102475" cy="9388475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Eras Bold ITC" panose="020B0907030504020204" pitchFamily="34" charset="0"/>
      <p:regular r:id="rId34"/>
    </p:embeddedFont>
    <p:embeddedFont>
      <p:font typeface="Josefin Sans" panose="020B0604020202020204" charset="0"/>
      <p:regular r:id="rId35"/>
      <p:bold r:id="rId36"/>
      <p:italic r:id="rId37"/>
      <p:boldItalic r:id="rId38"/>
    </p:embeddedFont>
    <p:embeddedFont>
      <p:font typeface="Open Sans" panose="020B0604020202020204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7F729E-D08D-FDF8-DD62-CC04D4795309}" v="12" dt="2025-07-01T23:46:43.957"/>
    <p1510:client id="{19AC1837-695F-5DA0-C62F-04FBCE31C482}" v="616" dt="2025-07-01T23:43:37.325"/>
    <p1510:client id="{AFEA0F94-F3AF-5C9F-A936-15A6D3725CB7}" v="86" dt="2025-07-01T23:52:13.498"/>
    <p1510:client id="{C9D0BF97-65D7-F902-C33B-FC05C3B41A7D}" v="68" dt="2025-07-01T21:53:40.746"/>
    <p1510:client id="{D03AC921-2F14-0641-AB25-12113ABB1CFD}" v="73" dt="2025-07-01T22:04:21.2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02" d="100"/>
          <a:sy n="202" d="100"/>
        </p:scale>
        <p:origin x="62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F2060B-1674-44A9-96BD-80B5EAE07C3E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F62A17-09E0-4696-991A-89F02E72183C}">
      <dgm:prSet/>
      <dgm:spPr/>
      <dgm:t>
        <a:bodyPr/>
        <a:lstStyle/>
        <a:p>
          <a:r>
            <a:rPr lang="en-US"/>
            <a:t>PGDT is based on attachment theory and grief research.</a:t>
          </a:r>
        </a:p>
      </dgm:t>
    </dgm:pt>
    <dgm:pt modelId="{28ED6666-45E8-439F-9F88-5AC9583A492C}" type="parTrans" cxnId="{EED5D899-E1F5-4350-BDC9-699B87F8C9D0}">
      <dgm:prSet/>
      <dgm:spPr/>
      <dgm:t>
        <a:bodyPr/>
        <a:lstStyle/>
        <a:p>
          <a:endParaRPr lang="en-US"/>
        </a:p>
      </dgm:t>
    </dgm:pt>
    <dgm:pt modelId="{BA6719D6-EB63-456D-A5DD-4EE017B275F7}" type="sibTrans" cxnId="{EED5D899-E1F5-4350-BDC9-699B87F8C9D0}">
      <dgm:prSet/>
      <dgm:spPr/>
      <dgm:t>
        <a:bodyPr/>
        <a:lstStyle/>
        <a:p>
          <a:endParaRPr lang="en-US"/>
        </a:p>
      </dgm:t>
    </dgm:pt>
    <dgm:pt modelId="{ADFAE3FE-8511-45C9-BBA7-679AA9E2A8A9}">
      <dgm:prSet/>
      <dgm:spPr/>
      <dgm:t>
        <a:bodyPr/>
        <a:lstStyle/>
        <a:p>
          <a:r>
            <a:rPr lang="en-US"/>
            <a:t>It integrates elements of cognitive behavioral therapy (CBT).</a:t>
          </a:r>
        </a:p>
      </dgm:t>
    </dgm:pt>
    <dgm:pt modelId="{0EADA716-B245-405D-BA26-FE7F36B70BAE}" type="parTrans" cxnId="{5ED9EE41-F42E-4134-A393-699F1EC27C1A}">
      <dgm:prSet/>
      <dgm:spPr/>
      <dgm:t>
        <a:bodyPr/>
        <a:lstStyle/>
        <a:p>
          <a:endParaRPr lang="en-US"/>
        </a:p>
      </dgm:t>
    </dgm:pt>
    <dgm:pt modelId="{E4F8F853-CF75-416E-8B1F-7579EBB3E251}" type="sibTrans" cxnId="{5ED9EE41-F42E-4134-A393-699F1EC27C1A}">
      <dgm:prSet/>
      <dgm:spPr/>
      <dgm:t>
        <a:bodyPr/>
        <a:lstStyle/>
        <a:p>
          <a:endParaRPr lang="en-US"/>
        </a:p>
      </dgm:t>
    </dgm:pt>
    <dgm:pt modelId="{056497E3-31FE-4BCC-A345-302F158068AA}">
      <dgm:prSet/>
      <dgm:spPr/>
      <dgm:t>
        <a:bodyPr/>
        <a:lstStyle/>
        <a:p>
          <a:r>
            <a:rPr lang="en-US"/>
            <a:t>Focuses on restoring functioning while maintaining a bond with the deceased.</a:t>
          </a:r>
        </a:p>
      </dgm:t>
    </dgm:pt>
    <dgm:pt modelId="{08113353-7E1A-4E69-A21C-45B29561E8DB}" type="parTrans" cxnId="{8CE4D6EB-04BE-4CEF-81B9-8614C3EC4AA2}">
      <dgm:prSet/>
      <dgm:spPr/>
      <dgm:t>
        <a:bodyPr/>
        <a:lstStyle/>
        <a:p>
          <a:endParaRPr lang="en-US"/>
        </a:p>
      </dgm:t>
    </dgm:pt>
    <dgm:pt modelId="{7A49EAFE-1555-4F36-AF2E-E5958085156F}" type="sibTrans" cxnId="{8CE4D6EB-04BE-4CEF-81B9-8614C3EC4AA2}">
      <dgm:prSet/>
      <dgm:spPr/>
      <dgm:t>
        <a:bodyPr/>
        <a:lstStyle/>
        <a:p>
          <a:endParaRPr lang="en-US"/>
        </a:p>
      </dgm:t>
    </dgm:pt>
    <dgm:pt modelId="{A5B93AE9-AD42-4EDC-AC10-036F50CFA3B4}" type="pres">
      <dgm:prSet presAssocID="{6DF2060B-1674-44A9-96BD-80B5EAE07C3E}" presName="root" presStyleCnt="0">
        <dgm:presLayoutVars>
          <dgm:dir/>
          <dgm:resizeHandles val="exact"/>
        </dgm:presLayoutVars>
      </dgm:prSet>
      <dgm:spPr/>
    </dgm:pt>
    <dgm:pt modelId="{732F0A8B-B343-4CD2-8448-4A5E512A1F43}" type="pres">
      <dgm:prSet presAssocID="{6DF2060B-1674-44A9-96BD-80B5EAE07C3E}" presName="container" presStyleCnt="0">
        <dgm:presLayoutVars>
          <dgm:dir/>
          <dgm:resizeHandles val="exact"/>
        </dgm:presLayoutVars>
      </dgm:prSet>
      <dgm:spPr/>
    </dgm:pt>
    <dgm:pt modelId="{659B27B0-C8C0-4D97-AB69-618E9133A0B1}" type="pres">
      <dgm:prSet presAssocID="{F4F62A17-09E0-4696-991A-89F02E72183C}" presName="compNode" presStyleCnt="0"/>
      <dgm:spPr/>
    </dgm:pt>
    <dgm:pt modelId="{08340D15-E9D0-49D1-9DEF-BF9ADE28D0C2}" type="pres">
      <dgm:prSet presAssocID="{F4F62A17-09E0-4696-991A-89F02E72183C}" presName="iconBgRect" presStyleLbl="bgShp" presStyleIdx="0" presStyleCnt="3"/>
      <dgm:spPr/>
    </dgm:pt>
    <dgm:pt modelId="{79669706-A966-48A7-9E46-42D3E8AE9EA1}" type="pres">
      <dgm:prSet presAssocID="{F4F62A17-09E0-4696-991A-89F02E72183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ying Face with No Fill"/>
        </a:ext>
      </dgm:extLst>
    </dgm:pt>
    <dgm:pt modelId="{B8CF1396-242A-4575-AA81-802FCC794193}" type="pres">
      <dgm:prSet presAssocID="{F4F62A17-09E0-4696-991A-89F02E72183C}" presName="spaceRect" presStyleCnt="0"/>
      <dgm:spPr/>
    </dgm:pt>
    <dgm:pt modelId="{6771BE4D-5BB3-4752-B547-91D6546A8055}" type="pres">
      <dgm:prSet presAssocID="{F4F62A17-09E0-4696-991A-89F02E72183C}" presName="textRect" presStyleLbl="revTx" presStyleIdx="0" presStyleCnt="3">
        <dgm:presLayoutVars>
          <dgm:chMax val="1"/>
          <dgm:chPref val="1"/>
        </dgm:presLayoutVars>
      </dgm:prSet>
      <dgm:spPr/>
    </dgm:pt>
    <dgm:pt modelId="{0FD0B5BF-B86B-4A72-811A-86CEE745C3AB}" type="pres">
      <dgm:prSet presAssocID="{BA6719D6-EB63-456D-A5DD-4EE017B275F7}" presName="sibTrans" presStyleLbl="sibTrans2D1" presStyleIdx="0" presStyleCnt="0"/>
      <dgm:spPr/>
    </dgm:pt>
    <dgm:pt modelId="{F6570917-01F1-4E6D-9CDC-2B38C5FC1D52}" type="pres">
      <dgm:prSet presAssocID="{ADFAE3FE-8511-45C9-BBA7-679AA9E2A8A9}" presName="compNode" presStyleCnt="0"/>
      <dgm:spPr/>
    </dgm:pt>
    <dgm:pt modelId="{867DAD14-0A24-4190-8D67-3C2961BADB82}" type="pres">
      <dgm:prSet presAssocID="{ADFAE3FE-8511-45C9-BBA7-679AA9E2A8A9}" presName="iconBgRect" presStyleLbl="bgShp" presStyleIdx="1" presStyleCnt="3"/>
      <dgm:spPr/>
    </dgm:pt>
    <dgm:pt modelId="{598B32F9-3870-4F85-A2DF-8B41FE449C90}" type="pres">
      <dgm:prSet presAssocID="{ADFAE3FE-8511-45C9-BBA7-679AA9E2A8A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958571C4-FA8B-4894-A4FC-0D6E817D23B6}" type="pres">
      <dgm:prSet presAssocID="{ADFAE3FE-8511-45C9-BBA7-679AA9E2A8A9}" presName="spaceRect" presStyleCnt="0"/>
      <dgm:spPr/>
    </dgm:pt>
    <dgm:pt modelId="{7FAB1843-397C-4A28-9C0A-521DB01E7A14}" type="pres">
      <dgm:prSet presAssocID="{ADFAE3FE-8511-45C9-BBA7-679AA9E2A8A9}" presName="textRect" presStyleLbl="revTx" presStyleIdx="1" presStyleCnt="3">
        <dgm:presLayoutVars>
          <dgm:chMax val="1"/>
          <dgm:chPref val="1"/>
        </dgm:presLayoutVars>
      </dgm:prSet>
      <dgm:spPr/>
    </dgm:pt>
    <dgm:pt modelId="{511A246A-C07A-421D-BF59-A7F5D5E9F1BB}" type="pres">
      <dgm:prSet presAssocID="{E4F8F853-CF75-416E-8B1F-7579EBB3E251}" presName="sibTrans" presStyleLbl="sibTrans2D1" presStyleIdx="0" presStyleCnt="0"/>
      <dgm:spPr/>
    </dgm:pt>
    <dgm:pt modelId="{09483A02-4633-44D2-BF0B-536ED1B83F68}" type="pres">
      <dgm:prSet presAssocID="{056497E3-31FE-4BCC-A345-302F158068AA}" presName="compNode" presStyleCnt="0"/>
      <dgm:spPr/>
    </dgm:pt>
    <dgm:pt modelId="{3C4F1F15-21A5-4A9F-953A-350FA95F3BAD}" type="pres">
      <dgm:prSet presAssocID="{056497E3-31FE-4BCC-A345-302F158068AA}" presName="iconBgRect" presStyleLbl="bgShp" presStyleIdx="2" presStyleCnt="3"/>
      <dgm:spPr/>
    </dgm:pt>
    <dgm:pt modelId="{6EB81F63-268F-4E83-B957-42D128BD57B6}" type="pres">
      <dgm:prSet presAssocID="{056497E3-31FE-4BCC-A345-302F158068AA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ayer Candle"/>
        </a:ext>
      </dgm:extLst>
    </dgm:pt>
    <dgm:pt modelId="{C7B4AFD6-2169-442F-A278-A17AD51BEC80}" type="pres">
      <dgm:prSet presAssocID="{056497E3-31FE-4BCC-A345-302F158068AA}" presName="spaceRect" presStyleCnt="0"/>
      <dgm:spPr/>
    </dgm:pt>
    <dgm:pt modelId="{61AAEDE9-2525-4896-84A8-77D0A68B95FB}" type="pres">
      <dgm:prSet presAssocID="{056497E3-31FE-4BCC-A345-302F158068AA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D6FEF23-F37B-44BA-BB41-9B113317B275}" type="presOf" srcId="{6DF2060B-1674-44A9-96BD-80B5EAE07C3E}" destId="{A5B93AE9-AD42-4EDC-AC10-036F50CFA3B4}" srcOrd="0" destOrd="0" presId="urn:microsoft.com/office/officeart/2018/2/layout/IconCircleList"/>
    <dgm:cxn modelId="{62B96428-F249-4386-ADFB-0EEAF113D64C}" type="presOf" srcId="{056497E3-31FE-4BCC-A345-302F158068AA}" destId="{61AAEDE9-2525-4896-84A8-77D0A68B95FB}" srcOrd="0" destOrd="0" presId="urn:microsoft.com/office/officeart/2018/2/layout/IconCircleList"/>
    <dgm:cxn modelId="{805BEB29-63A3-4184-8693-B4902E1CEAA4}" type="presOf" srcId="{BA6719D6-EB63-456D-A5DD-4EE017B275F7}" destId="{0FD0B5BF-B86B-4A72-811A-86CEE745C3AB}" srcOrd="0" destOrd="0" presId="urn:microsoft.com/office/officeart/2018/2/layout/IconCircleList"/>
    <dgm:cxn modelId="{5ED9EE41-F42E-4134-A393-699F1EC27C1A}" srcId="{6DF2060B-1674-44A9-96BD-80B5EAE07C3E}" destId="{ADFAE3FE-8511-45C9-BBA7-679AA9E2A8A9}" srcOrd="1" destOrd="0" parTransId="{0EADA716-B245-405D-BA26-FE7F36B70BAE}" sibTransId="{E4F8F853-CF75-416E-8B1F-7579EBB3E251}"/>
    <dgm:cxn modelId="{A08DE762-BEB4-42E6-B2C4-F0D34FB0E7DA}" type="presOf" srcId="{E4F8F853-CF75-416E-8B1F-7579EBB3E251}" destId="{511A246A-C07A-421D-BF59-A7F5D5E9F1BB}" srcOrd="0" destOrd="0" presId="urn:microsoft.com/office/officeart/2018/2/layout/IconCircleList"/>
    <dgm:cxn modelId="{1F02DE79-E408-4277-82BC-DCF4343024A5}" type="presOf" srcId="{F4F62A17-09E0-4696-991A-89F02E72183C}" destId="{6771BE4D-5BB3-4752-B547-91D6546A8055}" srcOrd="0" destOrd="0" presId="urn:microsoft.com/office/officeart/2018/2/layout/IconCircleList"/>
    <dgm:cxn modelId="{EED5D899-E1F5-4350-BDC9-699B87F8C9D0}" srcId="{6DF2060B-1674-44A9-96BD-80B5EAE07C3E}" destId="{F4F62A17-09E0-4696-991A-89F02E72183C}" srcOrd="0" destOrd="0" parTransId="{28ED6666-45E8-439F-9F88-5AC9583A492C}" sibTransId="{BA6719D6-EB63-456D-A5DD-4EE017B275F7}"/>
    <dgm:cxn modelId="{8CE4D6EB-04BE-4CEF-81B9-8614C3EC4AA2}" srcId="{6DF2060B-1674-44A9-96BD-80B5EAE07C3E}" destId="{056497E3-31FE-4BCC-A345-302F158068AA}" srcOrd="2" destOrd="0" parTransId="{08113353-7E1A-4E69-A21C-45B29561E8DB}" sibTransId="{7A49EAFE-1555-4F36-AF2E-E5958085156F}"/>
    <dgm:cxn modelId="{BCBA74F7-B2FD-41F4-83B8-A32BBDFD16B6}" type="presOf" srcId="{ADFAE3FE-8511-45C9-BBA7-679AA9E2A8A9}" destId="{7FAB1843-397C-4A28-9C0A-521DB01E7A14}" srcOrd="0" destOrd="0" presId="urn:microsoft.com/office/officeart/2018/2/layout/IconCircleList"/>
    <dgm:cxn modelId="{7272220C-4865-42CA-A97D-B01F63EEEC8C}" type="presParOf" srcId="{A5B93AE9-AD42-4EDC-AC10-036F50CFA3B4}" destId="{732F0A8B-B343-4CD2-8448-4A5E512A1F43}" srcOrd="0" destOrd="0" presId="urn:microsoft.com/office/officeart/2018/2/layout/IconCircleList"/>
    <dgm:cxn modelId="{299BDA0B-5E4D-4D74-8E7F-5D9F353BC5F8}" type="presParOf" srcId="{732F0A8B-B343-4CD2-8448-4A5E512A1F43}" destId="{659B27B0-C8C0-4D97-AB69-618E9133A0B1}" srcOrd="0" destOrd="0" presId="urn:microsoft.com/office/officeart/2018/2/layout/IconCircleList"/>
    <dgm:cxn modelId="{2045F22C-A3D1-459B-9946-F2736B026B65}" type="presParOf" srcId="{659B27B0-C8C0-4D97-AB69-618E9133A0B1}" destId="{08340D15-E9D0-49D1-9DEF-BF9ADE28D0C2}" srcOrd="0" destOrd="0" presId="urn:microsoft.com/office/officeart/2018/2/layout/IconCircleList"/>
    <dgm:cxn modelId="{18FEB937-3F0E-48A7-8597-15EC6DC5BCB8}" type="presParOf" srcId="{659B27B0-C8C0-4D97-AB69-618E9133A0B1}" destId="{79669706-A966-48A7-9E46-42D3E8AE9EA1}" srcOrd="1" destOrd="0" presId="urn:microsoft.com/office/officeart/2018/2/layout/IconCircleList"/>
    <dgm:cxn modelId="{62390DE3-8BF5-47BA-862D-2582CE52EA26}" type="presParOf" srcId="{659B27B0-C8C0-4D97-AB69-618E9133A0B1}" destId="{B8CF1396-242A-4575-AA81-802FCC794193}" srcOrd="2" destOrd="0" presId="urn:microsoft.com/office/officeart/2018/2/layout/IconCircleList"/>
    <dgm:cxn modelId="{D8375096-E88B-4F54-BE85-114ECA97E92C}" type="presParOf" srcId="{659B27B0-C8C0-4D97-AB69-618E9133A0B1}" destId="{6771BE4D-5BB3-4752-B547-91D6546A8055}" srcOrd="3" destOrd="0" presId="urn:microsoft.com/office/officeart/2018/2/layout/IconCircleList"/>
    <dgm:cxn modelId="{31EFEC02-D2C1-4251-9333-520DA7D4996D}" type="presParOf" srcId="{732F0A8B-B343-4CD2-8448-4A5E512A1F43}" destId="{0FD0B5BF-B86B-4A72-811A-86CEE745C3AB}" srcOrd="1" destOrd="0" presId="urn:microsoft.com/office/officeart/2018/2/layout/IconCircleList"/>
    <dgm:cxn modelId="{43BFEBC8-AE80-45BF-B3F9-05CB0B17D0B5}" type="presParOf" srcId="{732F0A8B-B343-4CD2-8448-4A5E512A1F43}" destId="{F6570917-01F1-4E6D-9CDC-2B38C5FC1D52}" srcOrd="2" destOrd="0" presId="urn:microsoft.com/office/officeart/2018/2/layout/IconCircleList"/>
    <dgm:cxn modelId="{E521EC79-FD8F-4F71-B68F-AE14E27EFF29}" type="presParOf" srcId="{F6570917-01F1-4E6D-9CDC-2B38C5FC1D52}" destId="{867DAD14-0A24-4190-8D67-3C2961BADB82}" srcOrd="0" destOrd="0" presId="urn:microsoft.com/office/officeart/2018/2/layout/IconCircleList"/>
    <dgm:cxn modelId="{5260AD2E-9ECD-4B8D-9C85-6C6EB62AA5BB}" type="presParOf" srcId="{F6570917-01F1-4E6D-9CDC-2B38C5FC1D52}" destId="{598B32F9-3870-4F85-A2DF-8B41FE449C90}" srcOrd="1" destOrd="0" presId="urn:microsoft.com/office/officeart/2018/2/layout/IconCircleList"/>
    <dgm:cxn modelId="{07005C2B-0AF0-48DA-8910-8C01015E4814}" type="presParOf" srcId="{F6570917-01F1-4E6D-9CDC-2B38C5FC1D52}" destId="{958571C4-FA8B-4894-A4FC-0D6E817D23B6}" srcOrd="2" destOrd="0" presId="urn:microsoft.com/office/officeart/2018/2/layout/IconCircleList"/>
    <dgm:cxn modelId="{199DF860-CAB4-43EC-A96C-D1FD954363DB}" type="presParOf" srcId="{F6570917-01F1-4E6D-9CDC-2B38C5FC1D52}" destId="{7FAB1843-397C-4A28-9C0A-521DB01E7A14}" srcOrd="3" destOrd="0" presId="urn:microsoft.com/office/officeart/2018/2/layout/IconCircleList"/>
    <dgm:cxn modelId="{9DB9D28C-10DD-4205-9DE2-E39C2BE319ED}" type="presParOf" srcId="{732F0A8B-B343-4CD2-8448-4A5E512A1F43}" destId="{511A246A-C07A-421D-BF59-A7F5D5E9F1BB}" srcOrd="3" destOrd="0" presId="urn:microsoft.com/office/officeart/2018/2/layout/IconCircleList"/>
    <dgm:cxn modelId="{084EC319-8BD1-4F1F-B4A1-E4BDD92459CC}" type="presParOf" srcId="{732F0A8B-B343-4CD2-8448-4A5E512A1F43}" destId="{09483A02-4633-44D2-BF0B-536ED1B83F68}" srcOrd="4" destOrd="0" presId="urn:microsoft.com/office/officeart/2018/2/layout/IconCircleList"/>
    <dgm:cxn modelId="{BA435C2D-502B-4DFA-A6D0-03227C1726B4}" type="presParOf" srcId="{09483A02-4633-44D2-BF0B-536ED1B83F68}" destId="{3C4F1F15-21A5-4A9F-953A-350FA95F3BAD}" srcOrd="0" destOrd="0" presId="urn:microsoft.com/office/officeart/2018/2/layout/IconCircleList"/>
    <dgm:cxn modelId="{CE1609D4-472F-4FD4-B4D2-7DBB3F7DA672}" type="presParOf" srcId="{09483A02-4633-44D2-BF0B-536ED1B83F68}" destId="{6EB81F63-268F-4E83-B957-42D128BD57B6}" srcOrd="1" destOrd="0" presId="urn:microsoft.com/office/officeart/2018/2/layout/IconCircleList"/>
    <dgm:cxn modelId="{74A92DBB-DA7C-49C7-AB27-A472BC4B6C81}" type="presParOf" srcId="{09483A02-4633-44D2-BF0B-536ED1B83F68}" destId="{C7B4AFD6-2169-442F-A278-A17AD51BEC80}" srcOrd="2" destOrd="0" presId="urn:microsoft.com/office/officeart/2018/2/layout/IconCircleList"/>
    <dgm:cxn modelId="{9F739CC5-AB20-4A38-A35C-A2CBEC46CE2F}" type="presParOf" srcId="{09483A02-4633-44D2-BF0B-536ED1B83F68}" destId="{61AAEDE9-2525-4896-84A8-77D0A68B95F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656023-2662-4564-9B88-678E7AAB67B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831E0B78-EAD2-41F2-88D1-81E957B9887B}">
      <dgm:prSet/>
      <dgm:spPr/>
      <dgm:t>
        <a:bodyPr/>
        <a:lstStyle/>
        <a:p>
          <a:r>
            <a:rPr lang="en-US"/>
            <a:t>Psychotherapy:</a:t>
          </a:r>
        </a:p>
      </dgm:t>
    </dgm:pt>
    <dgm:pt modelId="{ED628FA8-4DBF-46C2-84DC-67D29C805FC9}" type="parTrans" cxnId="{2466919C-CE88-4AFD-9B61-8954D13595C2}">
      <dgm:prSet/>
      <dgm:spPr/>
      <dgm:t>
        <a:bodyPr/>
        <a:lstStyle/>
        <a:p>
          <a:endParaRPr lang="en-US"/>
        </a:p>
      </dgm:t>
    </dgm:pt>
    <dgm:pt modelId="{57B13FAD-F6F0-4869-B7E4-58194BC6D64F}" type="sibTrans" cxnId="{2466919C-CE88-4AFD-9B61-8954D13595C2}">
      <dgm:prSet/>
      <dgm:spPr/>
      <dgm:t>
        <a:bodyPr/>
        <a:lstStyle/>
        <a:p>
          <a:endParaRPr lang="en-US"/>
        </a:p>
      </dgm:t>
    </dgm:pt>
    <dgm:pt modelId="{45B945EA-942B-45F1-9D2F-D930793FE650}">
      <dgm:prSet/>
      <dgm:spPr/>
      <dgm:t>
        <a:bodyPr/>
        <a:lstStyle/>
        <a:p>
          <a:r>
            <a:rPr lang="en-US"/>
            <a:t>Complicated Grief Therapy (CGT)</a:t>
          </a:r>
        </a:p>
      </dgm:t>
    </dgm:pt>
    <dgm:pt modelId="{75252462-9F00-4336-A276-BC523DF62947}" type="parTrans" cxnId="{DEDAE8FF-06E0-4037-93B5-136B613A0A62}">
      <dgm:prSet/>
      <dgm:spPr/>
      <dgm:t>
        <a:bodyPr/>
        <a:lstStyle/>
        <a:p>
          <a:endParaRPr lang="en-US"/>
        </a:p>
      </dgm:t>
    </dgm:pt>
    <dgm:pt modelId="{E5D58F5B-09C5-4CA3-9D7E-D5F579C4C445}" type="sibTrans" cxnId="{DEDAE8FF-06E0-4037-93B5-136B613A0A62}">
      <dgm:prSet/>
      <dgm:spPr/>
      <dgm:t>
        <a:bodyPr/>
        <a:lstStyle/>
        <a:p>
          <a:endParaRPr lang="en-US"/>
        </a:p>
      </dgm:t>
    </dgm:pt>
    <dgm:pt modelId="{5B3D7BC9-171F-4D5E-825A-8AE31E800F37}">
      <dgm:prSet/>
      <dgm:spPr/>
      <dgm:t>
        <a:bodyPr/>
        <a:lstStyle/>
        <a:p>
          <a:r>
            <a:rPr lang="en-US"/>
            <a:t>Cognitive Behavioral Therapy (CBT)</a:t>
          </a:r>
        </a:p>
      </dgm:t>
    </dgm:pt>
    <dgm:pt modelId="{784EB45F-B46A-4BB6-8099-788CADF58B86}" type="parTrans" cxnId="{995FFA5A-3789-40AD-8EF6-1C23E41CA7AA}">
      <dgm:prSet/>
      <dgm:spPr/>
      <dgm:t>
        <a:bodyPr/>
        <a:lstStyle/>
        <a:p>
          <a:endParaRPr lang="en-US"/>
        </a:p>
      </dgm:t>
    </dgm:pt>
    <dgm:pt modelId="{A3269683-4E4B-4126-B5A0-1311FE996874}" type="sibTrans" cxnId="{995FFA5A-3789-40AD-8EF6-1C23E41CA7AA}">
      <dgm:prSet/>
      <dgm:spPr/>
      <dgm:t>
        <a:bodyPr/>
        <a:lstStyle/>
        <a:p>
          <a:endParaRPr lang="en-US"/>
        </a:p>
      </dgm:t>
    </dgm:pt>
    <dgm:pt modelId="{5F179C06-304B-4046-BE18-A9C41A98C54F}">
      <dgm:prSet/>
      <dgm:spPr/>
      <dgm:t>
        <a:bodyPr/>
        <a:lstStyle/>
        <a:p>
          <a:r>
            <a:rPr lang="en-US"/>
            <a:t>Medication: Antidepressants (when comorbid with depression)</a:t>
          </a:r>
        </a:p>
      </dgm:t>
    </dgm:pt>
    <dgm:pt modelId="{2BC1266C-E62E-40BA-89C4-417F277E7CBE}" type="parTrans" cxnId="{6DB00CFD-CE4F-43AF-BD8B-1FD6B9E57AED}">
      <dgm:prSet/>
      <dgm:spPr/>
      <dgm:t>
        <a:bodyPr/>
        <a:lstStyle/>
        <a:p>
          <a:endParaRPr lang="en-US"/>
        </a:p>
      </dgm:t>
    </dgm:pt>
    <dgm:pt modelId="{99D2135D-A40F-4747-AD8B-BC60621C0DD9}" type="sibTrans" cxnId="{6DB00CFD-CE4F-43AF-BD8B-1FD6B9E57AED}">
      <dgm:prSet/>
      <dgm:spPr/>
      <dgm:t>
        <a:bodyPr/>
        <a:lstStyle/>
        <a:p>
          <a:endParaRPr lang="en-US"/>
        </a:p>
      </dgm:t>
    </dgm:pt>
    <dgm:pt modelId="{972218DC-0257-4506-971F-6C8C9F4D84F3}">
      <dgm:prSet/>
      <dgm:spPr/>
      <dgm:t>
        <a:bodyPr/>
        <a:lstStyle/>
        <a:p>
          <a:r>
            <a:rPr lang="en-US"/>
            <a:t>Other Supports: Support groups, mindfulness practices, grief education</a:t>
          </a:r>
        </a:p>
      </dgm:t>
    </dgm:pt>
    <dgm:pt modelId="{8678D754-56AC-4653-86C2-CD8BE2845D1D}" type="parTrans" cxnId="{CA7CA616-B820-4850-AC52-4A3C8D015D3B}">
      <dgm:prSet/>
      <dgm:spPr/>
      <dgm:t>
        <a:bodyPr/>
        <a:lstStyle/>
        <a:p>
          <a:endParaRPr lang="en-US"/>
        </a:p>
      </dgm:t>
    </dgm:pt>
    <dgm:pt modelId="{4E1711AA-EABC-4112-BB71-3DE8F1617A51}" type="sibTrans" cxnId="{CA7CA616-B820-4850-AC52-4A3C8D015D3B}">
      <dgm:prSet/>
      <dgm:spPr/>
      <dgm:t>
        <a:bodyPr/>
        <a:lstStyle/>
        <a:p>
          <a:endParaRPr lang="en-US"/>
        </a:p>
      </dgm:t>
    </dgm:pt>
    <dgm:pt modelId="{48979F2B-121B-488A-958A-74B826D30A11}" type="pres">
      <dgm:prSet presAssocID="{BF656023-2662-4564-9B88-678E7AAB67B5}" presName="root" presStyleCnt="0">
        <dgm:presLayoutVars>
          <dgm:dir/>
          <dgm:resizeHandles val="exact"/>
        </dgm:presLayoutVars>
      </dgm:prSet>
      <dgm:spPr/>
    </dgm:pt>
    <dgm:pt modelId="{FDCC1D40-8AA5-4F32-8C6B-E934591BA4D7}" type="pres">
      <dgm:prSet presAssocID="{831E0B78-EAD2-41F2-88D1-81E957B9887B}" presName="compNode" presStyleCnt="0"/>
      <dgm:spPr/>
    </dgm:pt>
    <dgm:pt modelId="{FC00D9CE-6C26-4245-81B3-95709705B8DB}" type="pres">
      <dgm:prSet presAssocID="{831E0B78-EAD2-41F2-88D1-81E957B9887B}" presName="bgRect" presStyleLbl="bgShp" presStyleIdx="0" presStyleCnt="3"/>
      <dgm:spPr/>
    </dgm:pt>
    <dgm:pt modelId="{1B115E9C-86A8-48D0-858D-F8196356B7D0}" type="pres">
      <dgm:prSet presAssocID="{831E0B78-EAD2-41F2-88D1-81E957B9887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F453A0EC-3F78-431A-9F02-FD62CE163DE2}" type="pres">
      <dgm:prSet presAssocID="{831E0B78-EAD2-41F2-88D1-81E957B9887B}" presName="spaceRect" presStyleCnt="0"/>
      <dgm:spPr/>
    </dgm:pt>
    <dgm:pt modelId="{2DE62164-5B01-4514-9E77-DD3E12AB661C}" type="pres">
      <dgm:prSet presAssocID="{831E0B78-EAD2-41F2-88D1-81E957B9887B}" presName="parTx" presStyleLbl="revTx" presStyleIdx="0" presStyleCnt="4">
        <dgm:presLayoutVars>
          <dgm:chMax val="0"/>
          <dgm:chPref val="0"/>
        </dgm:presLayoutVars>
      </dgm:prSet>
      <dgm:spPr/>
    </dgm:pt>
    <dgm:pt modelId="{50FA918F-E2EA-423E-A9B2-7281F185FDFD}" type="pres">
      <dgm:prSet presAssocID="{831E0B78-EAD2-41F2-88D1-81E957B9887B}" presName="desTx" presStyleLbl="revTx" presStyleIdx="1" presStyleCnt="4">
        <dgm:presLayoutVars/>
      </dgm:prSet>
      <dgm:spPr/>
    </dgm:pt>
    <dgm:pt modelId="{FBFF8B11-A86D-4D9F-8B56-EEF902EDE65F}" type="pres">
      <dgm:prSet presAssocID="{57B13FAD-F6F0-4869-B7E4-58194BC6D64F}" presName="sibTrans" presStyleCnt="0"/>
      <dgm:spPr/>
    </dgm:pt>
    <dgm:pt modelId="{68A5842C-C2A7-4369-A1BF-40E15CDF5BE5}" type="pres">
      <dgm:prSet presAssocID="{5F179C06-304B-4046-BE18-A9C41A98C54F}" presName="compNode" presStyleCnt="0"/>
      <dgm:spPr/>
    </dgm:pt>
    <dgm:pt modelId="{9080E395-70D4-4240-AF34-1D40D91403C7}" type="pres">
      <dgm:prSet presAssocID="{5F179C06-304B-4046-BE18-A9C41A98C54F}" presName="bgRect" presStyleLbl="bgShp" presStyleIdx="1" presStyleCnt="3"/>
      <dgm:spPr/>
    </dgm:pt>
    <dgm:pt modelId="{3E88B7B8-5D5C-4440-B58E-86365D345BCB}" type="pres">
      <dgm:prSet presAssocID="{5F179C06-304B-4046-BE18-A9C41A98C54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ine"/>
        </a:ext>
      </dgm:extLst>
    </dgm:pt>
    <dgm:pt modelId="{89FB15E6-78CA-474C-8B23-1B2E4FCB934B}" type="pres">
      <dgm:prSet presAssocID="{5F179C06-304B-4046-BE18-A9C41A98C54F}" presName="spaceRect" presStyleCnt="0"/>
      <dgm:spPr/>
    </dgm:pt>
    <dgm:pt modelId="{CEB9AEA4-F2DE-4782-A068-B608F3996873}" type="pres">
      <dgm:prSet presAssocID="{5F179C06-304B-4046-BE18-A9C41A98C54F}" presName="parTx" presStyleLbl="revTx" presStyleIdx="2" presStyleCnt="4">
        <dgm:presLayoutVars>
          <dgm:chMax val="0"/>
          <dgm:chPref val="0"/>
        </dgm:presLayoutVars>
      </dgm:prSet>
      <dgm:spPr/>
    </dgm:pt>
    <dgm:pt modelId="{E715D467-4C17-4B7D-ADA5-CBF142C8CE8F}" type="pres">
      <dgm:prSet presAssocID="{99D2135D-A40F-4747-AD8B-BC60621C0DD9}" presName="sibTrans" presStyleCnt="0"/>
      <dgm:spPr/>
    </dgm:pt>
    <dgm:pt modelId="{C852F948-447B-4DA2-A795-F91EC5E47561}" type="pres">
      <dgm:prSet presAssocID="{972218DC-0257-4506-971F-6C8C9F4D84F3}" presName="compNode" presStyleCnt="0"/>
      <dgm:spPr/>
    </dgm:pt>
    <dgm:pt modelId="{4240F307-CFC6-454B-A1CA-FB7B3FD705C4}" type="pres">
      <dgm:prSet presAssocID="{972218DC-0257-4506-971F-6C8C9F4D84F3}" presName="bgRect" presStyleLbl="bgShp" presStyleIdx="2" presStyleCnt="3"/>
      <dgm:spPr/>
    </dgm:pt>
    <dgm:pt modelId="{671A6826-32FF-47A9-AE59-6582C9502FAA}" type="pres">
      <dgm:prSet presAssocID="{972218DC-0257-4506-971F-6C8C9F4D84F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9F659C7F-AD8E-4A29-B1D8-79C187D8B848}" type="pres">
      <dgm:prSet presAssocID="{972218DC-0257-4506-971F-6C8C9F4D84F3}" presName="spaceRect" presStyleCnt="0"/>
      <dgm:spPr/>
    </dgm:pt>
    <dgm:pt modelId="{7EA325B9-5A4C-4DDE-B638-BBA9B7D9F1F4}" type="pres">
      <dgm:prSet presAssocID="{972218DC-0257-4506-971F-6C8C9F4D84F3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6586B10-FC06-46E4-91FB-CC507D2BC97C}" type="presOf" srcId="{972218DC-0257-4506-971F-6C8C9F4D84F3}" destId="{7EA325B9-5A4C-4DDE-B638-BBA9B7D9F1F4}" srcOrd="0" destOrd="0" presId="urn:microsoft.com/office/officeart/2018/2/layout/IconVerticalSolidList"/>
    <dgm:cxn modelId="{89582A16-D4F4-4A9D-A5EB-32E5B550F7C9}" type="presOf" srcId="{45B945EA-942B-45F1-9D2F-D930793FE650}" destId="{50FA918F-E2EA-423E-A9B2-7281F185FDFD}" srcOrd="0" destOrd="0" presId="urn:microsoft.com/office/officeart/2018/2/layout/IconVerticalSolidList"/>
    <dgm:cxn modelId="{CA7CA616-B820-4850-AC52-4A3C8D015D3B}" srcId="{BF656023-2662-4564-9B88-678E7AAB67B5}" destId="{972218DC-0257-4506-971F-6C8C9F4D84F3}" srcOrd="2" destOrd="0" parTransId="{8678D754-56AC-4653-86C2-CD8BE2845D1D}" sibTransId="{4E1711AA-EABC-4112-BB71-3DE8F1617A51}"/>
    <dgm:cxn modelId="{47CE473E-BD4B-44DD-8F5A-52E47054E2F5}" type="presOf" srcId="{BF656023-2662-4564-9B88-678E7AAB67B5}" destId="{48979F2B-121B-488A-958A-74B826D30A11}" srcOrd="0" destOrd="0" presId="urn:microsoft.com/office/officeart/2018/2/layout/IconVerticalSolidList"/>
    <dgm:cxn modelId="{995FFA5A-3789-40AD-8EF6-1C23E41CA7AA}" srcId="{831E0B78-EAD2-41F2-88D1-81E957B9887B}" destId="{5B3D7BC9-171F-4D5E-825A-8AE31E800F37}" srcOrd="1" destOrd="0" parTransId="{784EB45F-B46A-4BB6-8099-788CADF58B86}" sibTransId="{A3269683-4E4B-4126-B5A0-1311FE996874}"/>
    <dgm:cxn modelId="{5A3E0294-390C-4900-97B6-D7EF7B9C1152}" type="presOf" srcId="{5F179C06-304B-4046-BE18-A9C41A98C54F}" destId="{CEB9AEA4-F2DE-4782-A068-B608F3996873}" srcOrd="0" destOrd="0" presId="urn:microsoft.com/office/officeart/2018/2/layout/IconVerticalSolidList"/>
    <dgm:cxn modelId="{2466919C-CE88-4AFD-9B61-8954D13595C2}" srcId="{BF656023-2662-4564-9B88-678E7AAB67B5}" destId="{831E0B78-EAD2-41F2-88D1-81E957B9887B}" srcOrd="0" destOrd="0" parTransId="{ED628FA8-4DBF-46C2-84DC-67D29C805FC9}" sibTransId="{57B13FAD-F6F0-4869-B7E4-58194BC6D64F}"/>
    <dgm:cxn modelId="{028534E1-2AD5-4439-8CC2-0C1645C3686D}" type="presOf" srcId="{831E0B78-EAD2-41F2-88D1-81E957B9887B}" destId="{2DE62164-5B01-4514-9E77-DD3E12AB661C}" srcOrd="0" destOrd="0" presId="urn:microsoft.com/office/officeart/2018/2/layout/IconVerticalSolidList"/>
    <dgm:cxn modelId="{4A0F14ED-1CC5-44EF-8048-1EF06352C962}" type="presOf" srcId="{5B3D7BC9-171F-4D5E-825A-8AE31E800F37}" destId="{50FA918F-E2EA-423E-A9B2-7281F185FDFD}" srcOrd="0" destOrd="1" presId="urn:microsoft.com/office/officeart/2018/2/layout/IconVerticalSolidList"/>
    <dgm:cxn modelId="{6DB00CFD-CE4F-43AF-BD8B-1FD6B9E57AED}" srcId="{BF656023-2662-4564-9B88-678E7AAB67B5}" destId="{5F179C06-304B-4046-BE18-A9C41A98C54F}" srcOrd="1" destOrd="0" parTransId="{2BC1266C-E62E-40BA-89C4-417F277E7CBE}" sibTransId="{99D2135D-A40F-4747-AD8B-BC60621C0DD9}"/>
    <dgm:cxn modelId="{DEDAE8FF-06E0-4037-93B5-136B613A0A62}" srcId="{831E0B78-EAD2-41F2-88D1-81E957B9887B}" destId="{45B945EA-942B-45F1-9D2F-D930793FE650}" srcOrd="0" destOrd="0" parTransId="{75252462-9F00-4336-A276-BC523DF62947}" sibTransId="{E5D58F5B-09C5-4CA3-9D7E-D5F579C4C445}"/>
    <dgm:cxn modelId="{2187C072-6F51-4EB3-BA2A-D08E3D6F5B1C}" type="presParOf" srcId="{48979F2B-121B-488A-958A-74B826D30A11}" destId="{FDCC1D40-8AA5-4F32-8C6B-E934591BA4D7}" srcOrd="0" destOrd="0" presId="urn:microsoft.com/office/officeart/2018/2/layout/IconVerticalSolidList"/>
    <dgm:cxn modelId="{92167C5A-E742-4429-AE43-CD959FE51A5C}" type="presParOf" srcId="{FDCC1D40-8AA5-4F32-8C6B-E934591BA4D7}" destId="{FC00D9CE-6C26-4245-81B3-95709705B8DB}" srcOrd="0" destOrd="0" presId="urn:microsoft.com/office/officeart/2018/2/layout/IconVerticalSolidList"/>
    <dgm:cxn modelId="{EA2AF271-429C-48D5-AB97-66232D5C7913}" type="presParOf" srcId="{FDCC1D40-8AA5-4F32-8C6B-E934591BA4D7}" destId="{1B115E9C-86A8-48D0-858D-F8196356B7D0}" srcOrd="1" destOrd="0" presId="urn:microsoft.com/office/officeart/2018/2/layout/IconVerticalSolidList"/>
    <dgm:cxn modelId="{AE10D7A3-FCBB-435B-A494-2C80D14AD434}" type="presParOf" srcId="{FDCC1D40-8AA5-4F32-8C6B-E934591BA4D7}" destId="{F453A0EC-3F78-431A-9F02-FD62CE163DE2}" srcOrd="2" destOrd="0" presId="urn:microsoft.com/office/officeart/2018/2/layout/IconVerticalSolidList"/>
    <dgm:cxn modelId="{60FA2AB0-0027-4D55-AD05-5265C7DF35BA}" type="presParOf" srcId="{FDCC1D40-8AA5-4F32-8C6B-E934591BA4D7}" destId="{2DE62164-5B01-4514-9E77-DD3E12AB661C}" srcOrd="3" destOrd="0" presId="urn:microsoft.com/office/officeart/2018/2/layout/IconVerticalSolidList"/>
    <dgm:cxn modelId="{1FD2CACD-1BD7-4499-A56A-16D9B8AAC22F}" type="presParOf" srcId="{FDCC1D40-8AA5-4F32-8C6B-E934591BA4D7}" destId="{50FA918F-E2EA-423E-A9B2-7281F185FDFD}" srcOrd="4" destOrd="0" presId="urn:microsoft.com/office/officeart/2018/2/layout/IconVerticalSolidList"/>
    <dgm:cxn modelId="{FB74FFD2-3996-4569-B7B2-128ED137D609}" type="presParOf" srcId="{48979F2B-121B-488A-958A-74B826D30A11}" destId="{FBFF8B11-A86D-4D9F-8B56-EEF902EDE65F}" srcOrd="1" destOrd="0" presId="urn:microsoft.com/office/officeart/2018/2/layout/IconVerticalSolidList"/>
    <dgm:cxn modelId="{CCA499D2-13BE-482F-9ED1-AA3A8AB77369}" type="presParOf" srcId="{48979F2B-121B-488A-958A-74B826D30A11}" destId="{68A5842C-C2A7-4369-A1BF-40E15CDF5BE5}" srcOrd="2" destOrd="0" presId="urn:microsoft.com/office/officeart/2018/2/layout/IconVerticalSolidList"/>
    <dgm:cxn modelId="{A2BDAC72-D265-44EB-A3DD-CAAEBCE0AF10}" type="presParOf" srcId="{68A5842C-C2A7-4369-A1BF-40E15CDF5BE5}" destId="{9080E395-70D4-4240-AF34-1D40D91403C7}" srcOrd="0" destOrd="0" presId="urn:microsoft.com/office/officeart/2018/2/layout/IconVerticalSolidList"/>
    <dgm:cxn modelId="{28631507-7E49-4D8A-9232-32B05C7F0219}" type="presParOf" srcId="{68A5842C-C2A7-4369-A1BF-40E15CDF5BE5}" destId="{3E88B7B8-5D5C-4440-B58E-86365D345BCB}" srcOrd="1" destOrd="0" presId="urn:microsoft.com/office/officeart/2018/2/layout/IconVerticalSolidList"/>
    <dgm:cxn modelId="{91B76482-03CE-4A87-9A52-B6059B68EAE0}" type="presParOf" srcId="{68A5842C-C2A7-4369-A1BF-40E15CDF5BE5}" destId="{89FB15E6-78CA-474C-8B23-1B2E4FCB934B}" srcOrd="2" destOrd="0" presId="urn:microsoft.com/office/officeart/2018/2/layout/IconVerticalSolidList"/>
    <dgm:cxn modelId="{9F73478D-6105-40EA-9B28-3AB0649EDD64}" type="presParOf" srcId="{68A5842C-C2A7-4369-A1BF-40E15CDF5BE5}" destId="{CEB9AEA4-F2DE-4782-A068-B608F3996873}" srcOrd="3" destOrd="0" presId="urn:microsoft.com/office/officeart/2018/2/layout/IconVerticalSolidList"/>
    <dgm:cxn modelId="{B823D07E-1058-4154-BD62-F9CF36D364E8}" type="presParOf" srcId="{48979F2B-121B-488A-958A-74B826D30A11}" destId="{E715D467-4C17-4B7D-ADA5-CBF142C8CE8F}" srcOrd="3" destOrd="0" presId="urn:microsoft.com/office/officeart/2018/2/layout/IconVerticalSolidList"/>
    <dgm:cxn modelId="{AE23502A-7C6C-493F-8946-08A364DEE50B}" type="presParOf" srcId="{48979F2B-121B-488A-958A-74B826D30A11}" destId="{C852F948-447B-4DA2-A795-F91EC5E47561}" srcOrd="4" destOrd="0" presId="urn:microsoft.com/office/officeart/2018/2/layout/IconVerticalSolidList"/>
    <dgm:cxn modelId="{BCA0D363-A7C0-4521-9559-B480DFF9F72E}" type="presParOf" srcId="{C852F948-447B-4DA2-A795-F91EC5E47561}" destId="{4240F307-CFC6-454B-A1CA-FB7B3FD705C4}" srcOrd="0" destOrd="0" presId="urn:microsoft.com/office/officeart/2018/2/layout/IconVerticalSolidList"/>
    <dgm:cxn modelId="{E100C3AF-74C9-4DF1-93B7-F9014E8A8F39}" type="presParOf" srcId="{C852F948-447B-4DA2-A795-F91EC5E47561}" destId="{671A6826-32FF-47A9-AE59-6582C9502FAA}" srcOrd="1" destOrd="0" presId="urn:microsoft.com/office/officeart/2018/2/layout/IconVerticalSolidList"/>
    <dgm:cxn modelId="{D8751876-EC04-43C7-9D1A-314F647844E7}" type="presParOf" srcId="{C852F948-447B-4DA2-A795-F91EC5E47561}" destId="{9F659C7F-AD8E-4A29-B1D8-79C187D8B848}" srcOrd="2" destOrd="0" presId="urn:microsoft.com/office/officeart/2018/2/layout/IconVerticalSolidList"/>
    <dgm:cxn modelId="{1E7653DB-A88A-40D3-8DCA-D19D0792CDCA}" type="presParOf" srcId="{C852F948-447B-4DA2-A795-F91EC5E47561}" destId="{7EA325B9-5A4C-4DDE-B638-BBA9B7D9F1F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B113CD-AC21-458D-B725-35144C3A5756}" type="doc">
      <dgm:prSet loTypeId="urn:microsoft.com/office/officeart/2005/8/layout/vList2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5C8EF0BB-681F-42D3-A277-8C432E6F053C}">
      <dgm:prSet/>
      <dgm:spPr/>
      <dgm:t>
        <a:bodyPr/>
        <a:lstStyle/>
        <a:p>
          <a:r>
            <a:rPr lang="en-US" b="0" i="0"/>
            <a:t>Early identification can prevent complications</a:t>
          </a:r>
          <a:endParaRPr lang="en-US"/>
        </a:p>
      </dgm:t>
    </dgm:pt>
    <dgm:pt modelId="{429B0FA1-A874-4856-B0DA-15B97890EBC8}" type="parTrans" cxnId="{149BAC2A-84D6-4F72-941B-604E56152FB4}">
      <dgm:prSet/>
      <dgm:spPr/>
      <dgm:t>
        <a:bodyPr/>
        <a:lstStyle/>
        <a:p>
          <a:endParaRPr lang="en-US"/>
        </a:p>
      </dgm:t>
    </dgm:pt>
    <dgm:pt modelId="{DE7B6238-7590-4EB5-808B-E8A5E7DEC121}" type="sibTrans" cxnId="{149BAC2A-84D6-4F72-941B-604E56152FB4}">
      <dgm:prSet/>
      <dgm:spPr/>
      <dgm:t>
        <a:bodyPr/>
        <a:lstStyle/>
        <a:p>
          <a:endParaRPr lang="en-US"/>
        </a:p>
      </dgm:t>
    </dgm:pt>
    <dgm:pt modelId="{3CE2D637-1FAC-4DFF-B204-2FE05A4618A6}">
      <dgm:prSet/>
      <dgm:spPr/>
      <dgm:t>
        <a:bodyPr/>
        <a:lstStyle/>
        <a:p>
          <a:r>
            <a:rPr lang="en-US" b="0" i="0"/>
            <a:t>Educating clinicians and communities on PGD</a:t>
          </a:r>
          <a:endParaRPr lang="en-US"/>
        </a:p>
      </dgm:t>
    </dgm:pt>
    <dgm:pt modelId="{8CF4E3BF-162D-4085-8AB9-81A43FEB10E7}" type="parTrans" cxnId="{A8D1030F-7067-46BD-92BF-8690CF07659B}">
      <dgm:prSet/>
      <dgm:spPr/>
      <dgm:t>
        <a:bodyPr/>
        <a:lstStyle/>
        <a:p>
          <a:endParaRPr lang="en-US"/>
        </a:p>
      </dgm:t>
    </dgm:pt>
    <dgm:pt modelId="{A718A9C6-F3EC-4D40-B65B-068C7D076727}" type="sibTrans" cxnId="{A8D1030F-7067-46BD-92BF-8690CF07659B}">
      <dgm:prSet/>
      <dgm:spPr/>
      <dgm:t>
        <a:bodyPr/>
        <a:lstStyle/>
        <a:p>
          <a:endParaRPr lang="en-US"/>
        </a:p>
      </dgm:t>
    </dgm:pt>
    <dgm:pt modelId="{189A11DB-3419-4239-93C5-0D4DFD7192FF}">
      <dgm:prSet/>
      <dgm:spPr/>
      <dgm:t>
        <a:bodyPr/>
        <a:lstStyle/>
        <a:p>
          <a:r>
            <a:rPr lang="en-US" b="0" i="0"/>
            <a:t>Validating the experiences of those suffering prolonged grief</a:t>
          </a:r>
          <a:endParaRPr lang="en-US"/>
        </a:p>
      </dgm:t>
    </dgm:pt>
    <dgm:pt modelId="{3A1E3967-9963-44B8-A656-B52775D4D3E1}" type="parTrans" cxnId="{78A3BBB3-D1B1-4FB2-A628-7188FBD37D2D}">
      <dgm:prSet/>
      <dgm:spPr/>
      <dgm:t>
        <a:bodyPr/>
        <a:lstStyle/>
        <a:p>
          <a:endParaRPr lang="en-US"/>
        </a:p>
      </dgm:t>
    </dgm:pt>
    <dgm:pt modelId="{177739D5-4013-411B-903F-C5FEE9EE6BE9}" type="sibTrans" cxnId="{78A3BBB3-D1B1-4FB2-A628-7188FBD37D2D}">
      <dgm:prSet/>
      <dgm:spPr/>
      <dgm:t>
        <a:bodyPr/>
        <a:lstStyle/>
        <a:p>
          <a:endParaRPr lang="en-US"/>
        </a:p>
      </dgm:t>
    </dgm:pt>
    <dgm:pt modelId="{66FDC03E-179E-4606-A6D0-7D5386944F49}" type="pres">
      <dgm:prSet presAssocID="{E5B113CD-AC21-458D-B725-35144C3A5756}" presName="linear" presStyleCnt="0">
        <dgm:presLayoutVars>
          <dgm:animLvl val="lvl"/>
          <dgm:resizeHandles val="exact"/>
        </dgm:presLayoutVars>
      </dgm:prSet>
      <dgm:spPr/>
    </dgm:pt>
    <dgm:pt modelId="{7773E012-9A32-49FD-9F3D-ABCB2C1FB6D8}" type="pres">
      <dgm:prSet presAssocID="{5C8EF0BB-681F-42D3-A277-8C432E6F053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0748A84-50FE-49DB-BA7E-9F363376F3A8}" type="pres">
      <dgm:prSet presAssocID="{DE7B6238-7590-4EB5-808B-E8A5E7DEC121}" presName="spacer" presStyleCnt="0"/>
      <dgm:spPr/>
    </dgm:pt>
    <dgm:pt modelId="{7ADF2F8F-A41B-4327-8B40-47DF88FCFC2D}" type="pres">
      <dgm:prSet presAssocID="{3CE2D637-1FAC-4DFF-B204-2FE05A4618A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BFE4C43-5325-43D9-9CFF-6CBDD62C110F}" type="pres">
      <dgm:prSet presAssocID="{A718A9C6-F3EC-4D40-B65B-068C7D076727}" presName="spacer" presStyleCnt="0"/>
      <dgm:spPr/>
    </dgm:pt>
    <dgm:pt modelId="{E090CE68-95DB-4889-8595-9FD4DC14E80F}" type="pres">
      <dgm:prSet presAssocID="{189A11DB-3419-4239-93C5-0D4DFD7192F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8D1030F-7067-46BD-92BF-8690CF07659B}" srcId="{E5B113CD-AC21-458D-B725-35144C3A5756}" destId="{3CE2D637-1FAC-4DFF-B204-2FE05A4618A6}" srcOrd="1" destOrd="0" parTransId="{8CF4E3BF-162D-4085-8AB9-81A43FEB10E7}" sibTransId="{A718A9C6-F3EC-4D40-B65B-068C7D076727}"/>
    <dgm:cxn modelId="{149BAC2A-84D6-4F72-941B-604E56152FB4}" srcId="{E5B113CD-AC21-458D-B725-35144C3A5756}" destId="{5C8EF0BB-681F-42D3-A277-8C432E6F053C}" srcOrd="0" destOrd="0" parTransId="{429B0FA1-A874-4856-B0DA-15B97890EBC8}" sibTransId="{DE7B6238-7590-4EB5-808B-E8A5E7DEC121}"/>
    <dgm:cxn modelId="{0595EA4C-8C18-405A-B1D4-294F206DC25D}" type="presOf" srcId="{5C8EF0BB-681F-42D3-A277-8C432E6F053C}" destId="{7773E012-9A32-49FD-9F3D-ABCB2C1FB6D8}" srcOrd="0" destOrd="0" presId="urn:microsoft.com/office/officeart/2005/8/layout/vList2"/>
    <dgm:cxn modelId="{78A3BBB3-D1B1-4FB2-A628-7188FBD37D2D}" srcId="{E5B113CD-AC21-458D-B725-35144C3A5756}" destId="{189A11DB-3419-4239-93C5-0D4DFD7192FF}" srcOrd="2" destOrd="0" parTransId="{3A1E3967-9963-44B8-A656-B52775D4D3E1}" sibTransId="{177739D5-4013-411B-903F-C5FEE9EE6BE9}"/>
    <dgm:cxn modelId="{FB30E2D8-60D5-4D60-9DE7-DFC8C271BCB0}" type="presOf" srcId="{E5B113CD-AC21-458D-B725-35144C3A5756}" destId="{66FDC03E-179E-4606-A6D0-7D5386944F49}" srcOrd="0" destOrd="0" presId="urn:microsoft.com/office/officeart/2005/8/layout/vList2"/>
    <dgm:cxn modelId="{E887EEDA-E4C6-4B69-B0DB-D69B6B6C1413}" type="presOf" srcId="{189A11DB-3419-4239-93C5-0D4DFD7192FF}" destId="{E090CE68-95DB-4889-8595-9FD4DC14E80F}" srcOrd="0" destOrd="0" presId="urn:microsoft.com/office/officeart/2005/8/layout/vList2"/>
    <dgm:cxn modelId="{BC050DF2-2308-4B8E-ABAA-2EBAD831E4A7}" type="presOf" srcId="{3CE2D637-1FAC-4DFF-B204-2FE05A4618A6}" destId="{7ADF2F8F-A41B-4327-8B40-47DF88FCFC2D}" srcOrd="0" destOrd="0" presId="urn:microsoft.com/office/officeart/2005/8/layout/vList2"/>
    <dgm:cxn modelId="{D1350BD7-CA2E-412C-A10D-E6DBC739C7DF}" type="presParOf" srcId="{66FDC03E-179E-4606-A6D0-7D5386944F49}" destId="{7773E012-9A32-49FD-9F3D-ABCB2C1FB6D8}" srcOrd="0" destOrd="0" presId="urn:microsoft.com/office/officeart/2005/8/layout/vList2"/>
    <dgm:cxn modelId="{E80CCAF0-5476-48F1-A5F7-CD303082D4B8}" type="presParOf" srcId="{66FDC03E-179E-4606-A6D0-7D5386944F49}" destId="{90748A84-50FE-49DB-BA7E-9F363376F3A8}" srcOrd="1" destOrd="0" presId="urn:microsoft.com/office/officeart/2005/8/layout/vList2"/>
    <dgm:cxn modelId="{BDC47239-4F92-4A07-9C3D-7713CC477475}" type="presParOf" srcId="{66FDC03E-179E-4606-A6D0-7D5386944F49}" destId="{7ADF2F8F-A41B-4327-8B40-47DF88FCFC2D}" srcOrd="2" destOrd="0" presId="urn:microsoft.com/office/officeart/2005/8/layout/vList2"/>
    <dgm:cxn modelId="{96DC4DAE-C2C1-4739-93F2-5678C31052FC}" type="presParOf" srcId="{66FDC03E-179E-4606-A6D0-7D5386944F49}" destId="{5BFE4C43-5325-43D9-9CFF-6CBDD62C110F}" srcOrd="3" destOrd="0" presId="urn:microsoft.com/office/officeart/2005/8/layout/vList2"/>
    <dgm:cxn modelId="{AFF4C6F4-EA7F-4889-BA12-8291EF6A3CE9}" type="presParOf" srcId="{66FDC03E-179E-4606-A6D0-7D5386944F49}" destId="{E090CE68-95DB-4889-8595-9FD4DC14E80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40D15-E9D0-49D1-9DEF-BF9ADE28D0C2}">
      <dsp:nvSpPr>
        <dsp:cNvPr id="0" name=""/>
        <dsp:cNvSpPr/>
      </dsp:nvSpPr>
      <dsp:spPr>
        <a:xfrm>
          <a:off x="245632" y="1303974"/>
          <a:ext cx="656460" cy="6564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669706-A966-48A7-9E46-42D3E8AE9EA1}">
      <dsp:nvSpPr>
        <dsp:cNvPr id="0" name=""/>
        <dsp:cNvSpPr/>
      </dsp:nvSpPr>
      <dsp:spPr>
        <a:xfrm>
          <a:off x="383489" y="1441830"/>
          <a:ext cx="380746" cy="3807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71BE4D-5BB3-4752-B547-91D6546A8055}">
      <dsp:nvSpPr>
        <dsp:cNvPr id="0" name=""/>
        <dsp:cNvSpPr/>
      </dsp:nvSpPr>
      <dsp:spPr>
        <a:xfrm>
          <a:off x="1042762" y="1303974"/>
          <a:ext cx="1547369" cy="656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PGDT is based on attachment theory and grief research.</a:t>
          </a:r>
        </a:p>
      </dsp:txBody>
      <dsp:txXfrm>
        <a:off x="1042762" y="1303974"/>
        <a:ext cx="1547369" cy="656460"/>
      </dsp:txXfrm>
    </dsp:sp>
    <dsp:sp modelId="{867DAD14-0A24-4190-8D67-3C2961BADB82}">
      <dsp:nvSpPr>
        <dsp:cNvPr id="0" name=""/>
        <dsp:cNvSpPr/>
      </dsp:nvSpPr>
      <dsp:spPr>
        <a:xfrm>
          <a:off x="2859750" y="1303974"/>
          <a:ext cx="656460" cy="6564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8B32F9-3870-4F85-A2DF-8B41FE449C90}">
      <dsp:nvSpPr>
        <dsp:cNvPr id="0" name=""/>
        <dsp:cNvSpPr/>
      </dsp:nvSpPr>
      <dsp:spPr>
        <a:xfrm>
          <a:off x="2997606" y="1441830"/>
          <a:ext cx="380746" cy="3807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AB1843-397C-4A28-9C0A-521DB01E7A14}">
      <dsp:nvSpPr>
        <dsp:cNvPr id="0" name=""/>
        <dsp:cNvSpPr/>
      </dsp:nvSpPr>
      <dsp:spPr>
        <a:xfrm>
          <a:off x="3656880" y="1303974"/>
          <a:ext cx="1547369" cy="656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It integrates elements of cognitive behavioral therapy (CBT).</a:t>
          </a:r>
        </a:p>
      </dsp:txBody>
      <dsp:txXfrm>
        <a:off x="3656880" y="1303974"/>
        <a:ext cx="1547369" cy="656460"/>
      </dsp:txXfrm>
    </dsp:sp>
    <dsp:sp modelId="{3C4F1F15-21A5-4A9F-953A-350FA95F3BAD}">
      <dsp:nvSpPr>
        <dsp:cNvPr id="0" name=""/>
        <dsp:cNvSpPr/>
      </dsp:nvSpPr>
      <dsp:spPr>
        <a:xfrm>
          <a:off x="5473867" y="1303974"/>
          <a:ext cx="656460" cy="65646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B81F63-268F-4E83-B957-42D128BD57B6}">
      <dsp:nvSpPr>
        <dsp:cNvPr id="0" name=""/>
        <dsp:cNvSpPr/>
      </dsp:nvSpPr>
      <dsp:spPr>
        <a:xfrm>
          <a:off x="5611724" y="1441830"/>
          <a:ext cx="380746" cy="3807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AAEDE9-2525-4896-84A8-77D0A68B95FB}">
      <dsp:nvSpPr>
        <dsp:cNvPr id="0" name=""/>
        <dsp:cNvSpPr/>
      </dsp:nvSpPr>
      <dsp:spPr>
        <a:xfrm>
          <a:off x="6270997" y="1303974"/>
          <a:ext cx="1547369" cy="656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Focuses on restoring functioning while maintaining a bond with the deceased.</a:t>
          </a:r>
        </a:p>
      </dsp:txBody>
      <dsp:txXfrm>
        <a:off x="6270997" y="1303974"/>
        <a:ext cx="1547369" cy="6564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00D9CE-6C26-4245-81B3-95709705B8DB}">
      <dsp:nvSpPr>
        <dsp:cNvPr id="0" name=""/>
        <dsp:cNvSpPr/>
      </dsp:nvSpPr>
      <dsp:spPr>
        <a:xfrm>
          <a:off x="0" y="398"/>
          <a:ext cx="8064000" cy="93246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115E9C-86A8-48D0-858D-F8196356B7D0}">
      <dsp:nvSpPr>
        <dsp:cNvPr id="0" name=""/>
        <dsp:cNvSpPr/>
      </dsp:nvSpPr>
      <dsp:spPr>
        <a:xfrm>
          <a:off x="282069" y="210202"/>
          <a:ext cx="512853" cy="51285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E62164-5B01-4514-9E77-DD3E12AB661C}">
      <dsp:nvSpPr>
        <dsp:cNvPr id="0" name=""/>
        <dsp:cNvSpPr/>
      </dsp:nvSpPr>
      <dsp:spPr>
        <a:xfrm>
          <a:off x="1076991" y="398"/>
          <a:ext cx="3628800" cy="93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685" tIns="98685" rIns="98685" bIns="9868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Psychotherapy:</a:t>
          </a:r>
        </a:p>
      </dsp:txBody>
      <dsp:txXfrm>
        <a:off x="1076991" y="398"/>
        <a:ext cx="3628800" cy="932460"/>
      </dsp:txXfrm>
    </dsp:sp>
    <dsp:sp modelId="{50FA918F-E2EA-423E-A9B2-7281F185FDFD}">
      <dsp:nvSpPr>
        <dsp:cNvPr id="0" name=""/>
        <dsp:cNvSpPr/>
      </dsp:nvSpPr>
      <dsp:spPr>
        <a:xfrm>
          <a:off x="4705791" y="398"/>
          <a:ext cx="3358208" cy="93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685" tIns="98685" rIns="98685" bIns="98685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Complicated Grief Therapy (CGT)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Cognitive Behavioral Therapy (CBT)</a:t>
          </a:r>
        </a:p>
      </dsp:txBody>
      <dsp:txXfrm>
        <a:off x="4705791" y="398"/>
        <a:ext cx="3358208" cy="932460"/>
      </dsp:txXfrm>
    </dsp:sp>
    <dsp:sp modelId="{9080E395-70D4-4240-AF34-1D40D91403C7}">
      <dsp:nvSpPr>
        <dsp:cNvPr id="0" name=""/>
        <dsp:cNvSpPr/>
      </dsp:nvSpPr>
      <dsp:spPr>
        <a:xfrm>
          <a:off x="0" y="1165973"/>
          <a:ext cx="8064000" cy="93246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88B7B8-5D5C-4440-B58E-86365D345BCB}">
      <dsp:nvSpPr>
        <dsp:cNvPr id="0" name=""/>
        <dsp:cNvSpPr/>
      </dsp:nvSpPr>
      <dsp:spPr>
        <a:xfrm>
          <a:off x="282069" y="1375777"/>
          <a:ext cx="512853" cy="51285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B9AEA4-F2DE-4782-A068-B608F3996873}">
      <dsp:nvSpPr>
        <dsp:cNvPr id="0" name=""/>
        <dsp:cNvSpPr/>
      </dsp:nvSpPr>
      <dsp:spPr>
        <a:xfrm>
          <a:off x="1076991" y="1165973"/>
          <a:ext cx="6987008" cy="93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685" tIns="98685" rIns="98685" bIns="9868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Medication: Antidepressants (when comorbid with depression)</a:t>
          </a:r>
        </a:p>
      </dsp:txBody>
      <dsp:txXfrm>
        <a:off x="1076991" y="1165973"/>
        <a:ext cx="6987008" cy="932460"/>
      </dsp:txXfrm>
    </dsp:sp>
    <dsp:sp modelId="{4240F307-CFC6-454B-A1CA-FB7B3FD705C4}">
      <dsp:nvSpPr>
        <dsp:cNvPr id="0" name=""/>
        <dsp:cNvSpPr/>
      </dsp:nvSpPr>
      <dsp:spPr>
        <a:xfrm>
          <a:off x="0" y="2331549"/>
          <a:ext cx="8064000" cy="932460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1A6826-32FF-47A9-AE59-6582C9502FAA}">
      <dsp:nvSpPr>
        <dsp:cNvPr id="0" name=""/>
        <dsp:cNvSpPr/>
      </dsp:nvSpPr>
      <dsp:spPr>
        <a:xfrm>
          <a:off x="282069" y="2541352"/>
          <a:ext cx="512853" cy="51285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A325B9-5A4C-4DDE-B638-BBA9B7D9F1F4}">
      <dsp:nvSpPr>
        <dsp:cNvPr id="0" name=""/>
        <dsp:cNvSpPr/>
      </dsp:nvSpPr>
      <dsp:spPr>
        <a:xfrm>
          <a:off x="1076991" y="2331549"/>
          <a:ext cx="6987008" cy="9324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685" tIns="98685" rIns="98685" bIns="98685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Other Supports: Support groups, mindfulness practices, grief education</a:t>
          </a:r>
        </a:p>
      </dsp:txBody>
      <dsp:txXfrm>
        <a:off x="1076991" y="2331549"/>
        <a:ext cx="6987008" cy="9324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3E012-9A32-49FD-9F3D-ABCB2C1FB6D8}">
      <dsp:nvSpPr>
        <dsp:cNvPr id="0" name=""/>
        <dsp:cNvSpPr/>
      </dsp:nvSpPr>
      <dsp:spPr>
        <a:xfrm>
          <a:off x="0" y="14431"/>
          <a:ext cx="8064000" cy="10266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/>
            <a:t>Early identification can prevent complications</a:t>
          </a:r>
          <a:endParaRPr lang="en-US" sz="2700" kern="1200"/>
        </a:p>
      </dsp:txBody>
      <dsp:txXfrm>
        <a:off x="50118" y="64549"/>
        <a:ext cx="7963764" cy="926439"/>
      </dsp:txXfrm>
    </dsp:sp>
    <dsp:sp modelId="{7ADF2F8F-A41B-4327-8B40-47DF88FCFC2D}">
      <dsp:nvSpPr>
        <dsp:cNvPr id="0" name=""/>
        <dsp:cNvSpPr/>
      </dsp:nvSpPr>
      <dsp:spPr>
        <a:xfrm>
          <a:off x="0" y="1118866"/>
          <a:ext cx="8064000" cy="10266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/>
            <a:t>Educating clinicians and communities on PGD</a:t>
          </a:r>
          <a:endParaRPr lang="en-US" sz="2700" kern="1200"/>
        </a:p>
      </dsp:txBody>
      <dsp:txXfrm>
        <a:off x="50118" y="1168984"/>
        <a:ext cx="7963764" cy="926439"/>
      </dsp:txXfrm>
    </dsp:sp>
    <dsp:sp modelId="{E090CE68-95DB-4889-8595-9FD4DC14E80F}">
      <dsp:nvSpPr>
        <dsp:cNvPr id="0" name=""/>
        <dsp:cNvSpPr/>
      </dsp:nvSpPr>
      <dsp:spPr>
        <a:xfrm>
          <a:off x="0" y="2223301"/>
          <a:ext cx="8064000" cy="102667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b="0" i="0" kern="1200"/>
            <a:t>Validating the experiences of those suffering prolonged grief</a:t>
          </a:r>
          <a:endParaRPr lang="en-US" sz="2700" kern="1200"/>
        </a:p>
      </dsp:txBody>
      <dsp:txXfrm>
        <a:off x="50118" y="2273419"/>
        <a:ext cx="7963764" cy="926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6337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94213" rIns="94213" bIns="94213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p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ab8d1ca92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2" name="Google Shape;482;gab8d1ca927_3_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b8d1ca927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ab8d1ca927_3_119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b8d1ca927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ab8d1ca927_3_119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5147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b8d1ca927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ab8d1ca927_3_119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639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ab8d1ca927_3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ab8d1ca927_3_119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442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ab8d1ca927_3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ab8d1ca927_3_62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b347e33ac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b347e33ac9_0_10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94213" rIns="94213" bIns="94213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47575" y="3466725"/>
            <a:ext cx="4048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1867025" y="1013175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-229260" y="3396805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315040" flipH="1">
            <a:off x="-236345" y="4475012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 rot="-5400000">
            <a:off x="6110254" y="2527892"/>
            <a:ext cx="4814046" cy="1710367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744675" y="-169359"/>
            <a:ext cx="3627772" cy="1869298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 rot="10484934" flipH="1">
            <a:off x="7292455" y="-348495"/>
            <a:ext cx="2087045" cy="98416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tents">
  <p:cSld name="CUSTOM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1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2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3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4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5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6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7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8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title" idx="9" hasCustomPrompt="1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 idx="13" hasCustomPrompt="1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8" name="Google Shape;178;p13"/>
          <p:cNvSpPr txBox="1">
            <a:spLocks noGrp="1"/>
          </p:cNvSpPr>
          <p:nvPr>
            <p:ph type="title" idx="14" hasCustomPrompt="1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79" name="Google Shape;179;p13"/>
          <p:cNvSpPr txBox="1">
            <a:spLocks noGrp="1"/>
          </p:cNvSpPr>
          <p:nvPr>
            <p:ph type="title" idx="15" hasCustomPrompt="1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80" name="Google Shape;180;p13"/>
          <p:cNvSpPr/>
          <p:nvPr/>
        </p:nvSpPr>
        <p:spPr>
          <a:xfrm rot="-5267561">
            <a:off x="-2166865" y="2462282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3"/>
          <p:cNvSpPr/>
          <p:nvPr/>
        </p:nvSpPr>
        <p:spPr>
          <a:xfrm rot="-5400000">
            <a:off x="-954332" y="1253578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3"/>
          <p:cNvSpPr/>
          <p:nvPr/>
        </p:nvSpPr>
        <p:spPr>
          <a:xfrm rot="5400000">
            <a:off x="-672825" y="41929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3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3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3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3"/>
          <p:cNvSpPr/>
          <p:nvPr/>
        </p:nvSpPr>
        <p:spPr>
          <a:xfrm rot="5532439">
            <a:off x="6598811" y="189753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3"/>
          <p:cNvSpPr/>
          <p:nvPr/>
        </p:nvSpPr>
        <p:spPr>
          <a:xfrm rot="5400000">
            <a:off x="7811366" y="2920743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"/>
          <p:cNvSpPr/>
          <p:nvPr/>
        </p:nvSpPr>
        <p:spPr>
          <a:xfrm rot="-5400000">
            <a:off x="7826590" y="3732336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3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4"/>
          <p:cNvSpPr txBox="1">
            <a:spLocks noGrp="1"/>
          </p:cNvSpPr>
          <p:nvPr>
            <p:ph type="title"/>
          </p:nvPr>
        </p:nvSpPr>
        <p:spPr>
          <a:xfrm>
            <a:off x="3373350" y="2938325"/>
            <a:ext cx="4044000" cy="49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100"/>
              <a:buNone/>
              <a:defRPr sz="3000"/>
            </a:lvl1pPr>
            <a:lvl2pPr lvl="1" rtl="0">
              <a:spcBef>
                <a:spcPts val="160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subTitle" idx="1"/>
          </p:nvPr>
        </p:nvSpPr>
        <p:spPr>
          <a:xfrm>
            <a:off x="1726650" y="1707450"/>
            <a:ext cx="5690700" cy="9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2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14"/>
          <p:cNvSpPr/>
          <p:nvPr/>
        </p:nvSpPr>
        <p:spPr>
          <a:xfrm>
            <a:off x="2301825" y="-81050"/>
            <a:ext cx="5472801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4"/>
          <p:cNvSpPr/>
          <p:nvPr/>
        </p:nvSpPr>
        <p:spPr>
          <a:xfrm rot="10800000">
            <a:off x="3105740" y="-321877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4"/>
          <p:cNvSpPr/>
          <p:nvPr/>
        </p:nvSpPr>
        <p:spPr>
          <a:xfrm rot="-5400000">
            <a:off x="5094113" y="-67676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4"/>
          <p:cNvSpPr/>
          <p:nvPr/>
        </p:nvSpPr>
        <p:spPr>
          <a:xfrm rot="5400000">
            <a:off x="6553938" y="4582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4"/>
          <p:cNvSpPr/>
          <p:nvPr/>
        </p:nvSpPr>
        <p:spPr>
          <a:xfrm rot="5400000">
            <a:off x="4522788" y="64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"/>
          <p:cNvSpPr/>
          <p:nvPr/>
        </p:nvSpPr>
        <p:spPr>
          <a:xfrm rot="5400000">
            <a:off x="8054788" y="93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4"/>
          <p:cNvSpPr/>
          <p:nvPr/>
        </p:nvSpPr>
        <p:spPr>
          <a:xfrm rot="5400000">
            <a:off x="2853363" y="30173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4"/>
          <p:cNvSpPr/>
          <p:nvPr/>
        </p:nvSpPr>
        <p:spPr>
          <a:xfrm rot="5400000">
            <a:off x="2401288" y="5398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4"/>
          <p:cNvSpPr/>
          <p:nvPr/>
        </p:nvSpPr>
        <p:spPr>
          <a:xfrm rot="10800000">
            <a:off x="1820973" y="3982367"/>
            <a:ext cx="5577954" cy="1242133"/>
          </a:xfrm>
          <a:custGeom>
            <a:avLst/>
            <a:gdLst/>
            <a:ahLst/>
            <a:cxnLst/>
            <a:rect l="l" t="t" r="r" b="b"/>
            <a:pathLst>
              <a:path w="113987" h="48554" extrusionOk="0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4"/>
          <p:cNvSpPr/>
          <p:nvPr/>
        </p:nvSpPr>
        <p:spPr>
          <a:xfrm>
            <a:off x="4175688" y="4603443"/>
            <a:ext cx="2419310" cy="8618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4"/>
          <p:cNvSpPr/>
          <p:nvPr/>
        </p:nvSpPr>
        <p:spPr>
          <a:xfrm rot="5400000">
            <a:off x="3798057" y="3940705"/>
            <a:ext cx="969192" cy="1790903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"/>
          <p:cNvSpPr/>
          <p:nvPr/>
        </p:nvSpPr>
        <p:spPr>
          <a:xfrm rot="-5400000">
            <a:off x="2853375" y="4363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4"/>
          <p:cNvSpPr/>
          <p:nvPr/>
        </p:nvSpPr>
        <p:spPr>
          <a:xfrm rot="-5400000">
            <a:off x="5079550" y="43954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4"/>
          <p:cNvSpPr/>
          <p:nvPr/>
        </p:nvSpPr>
        <p:spPr>
          <a:xfrm rot="-5400000">
            <a:off x="1555000" y="48415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14"/>
          <p:cNvSpPr/>
          <p:nvPr/>
        </p:nvSpPr>
        <p:spPr>
          <a:xfrm rot="-5400000">
            <a:off x="6683875" y="467820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"/>
          <p:cNvSpPr/>
          <p:nvPr/>
        </p:nvSpPr>
        <p:spPr>
          <a:xfrm rot="-5400000">
            <a:off x="7201050" y="4504906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15" name="Google Shape;215;p15"/>
          <p:cNvSpPr txBox="1">
            <a:spLocks noGrp="1"/>
          </p:cNvSpPr>
          <p:nvPr>
            <p:ph type="title" idx="2" hasCustomPrompt="1"/>
          </p:nvPr>
        </p:nvSpPr>
        <p:spPr>
          <a:xfrm>
            <a:off x="884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6" name="Google Shape;216;p15"/>
          <p:cNvSpPr txBox="1">
            <a:spLocks noGrp="1"/>
          </p:cNvSpPr>
          <p:nvPr>
            <p:ph type="subTitle" idx="1"/>
          </p:nvPr>
        </p:nvSpPr>
        <p:spPr>
          <a:xfrm>
            <a:off x="1099425" y="2130913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5"/>
          <p:cNvSpPr txBox="1">
            <a:spLocks noGrp="1"/>
          </p:cNvSpPr>
          <p:nvPr>
            <p:ph type="title" idx="3" hasCustomPrompt="1"/>
          </p:nvPr>
        </p:nvSpPr>
        <p:spPr>
          <a:xfrm>
            <a:off x="5058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18" name="Google Shape;218;p15"/>
          <p:cNvSpPr txBox="1">
            <a:spLocks noGrp="1"/>
          </p:cNvSpPr>
          <p:nvPr>
            <p:ph type="subTitle" idx="4"/>
          </p:nvPr>
        </p:nvSpPr>
        <p:spPr>
          <a:xfrm>
            <a:off x="5273425" y="2130925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5"/>
          <p:cNvSpPr txBox="1">
            <a:spLocks noGrp="1"/>
          </p:cNvSpPr>
          <p:nvPr>
            <p:ph type="title" idx="5" hasCustomPrompt="1"/>
          </p:nvPr>
        </p:nvSpPr>
        <p:spPr>
          <a:xfrm>
            <a:off x="2971798" y="3109475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0" name="Google Shape;220;p15"/>
          <p:cNvSpPr txBox="1">
            <a:spLocks noGrp="1"/>
          </p:cNvSpPr>
          <p:nvPr>
            <p:ph type="subTitle" idx="6"/>
          </p:nvPr>
        </p:nvSpPr>
        <p:spPr>
          <a:xfrm>
            <a:off x="3186425" y="3740725"/>
            <a:ext cx="277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15"/>
          <p:cNvSpPr/>
          <p:nvPr/>
        </p:nvSpPr>
        <p:spPr>
          <a:xfrm rot="10800000" flipH="1">
            <a:off x="6626826" y="3797502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5"/>
          <p:cNvSpPr/>
          <p:nvPr/>
        </p:nvSpPr>
        <p:spPr>
          <a:xfrm rot="10800000" flipH="1">
            <a:off x="6287025" y="4590289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5"/>
          <p:cNvSpPr/>
          <p:nvPr/>
        </p:nvSpPr>
        <p:spPr>
          <a:xfrm flipH="1">
            <a:off x="6239900" y="4742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5"/>
          <p:cNvSpPr/>
          <p:nvPr/>
        </p:nvSpPr>
        <p:spPr>
          <a:xfrm flipH="1">
            <a:off x="7868588" y="44840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5"/>
          <p:cNvSpPr/>
          <p:nvPr/>
        </p:nvSpPr>
        <p:spPr>
          <a:xfrm flipH="1">
            <a:off x="7496815" y="4087142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5"/>
          <p:cNvSpPr/>
          <p:nvPr/>
        </p:nvSpPr>
        <p:spPr>
          <a:xfrm flipH="1">
            <a:off x="8130075" y="4087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5"/>
          <p:cNvSpPr/>
          <p:nvPr/>
        </p:nvSpPr>
        <p:spPr>
          <a:xfrm flipH="1">
            <a:off x="8852338" y="34447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5"/>
          <p:cNvSpPr/>
          <p:nvPr/>
        </p:nvSpPr>
        <p:spPr>
          <a:xfrm flipH="1">
            <a:off x="-249101" y="82083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5"/>
          <p:cNvSpPr/>
          <p:nvPr/>
        </p:nvSpPr>
        <p:spPr>
          <a:xfrm flipH="1">
            <a:off x="40728" y="-264262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5"/>
          <p:cNvSpPr/>
          <p:nvPr/>
        </p:nvSpPr>
        <p:spPr>
          <a:xfrm rot="10800000" flipH="1">
            <a:off x="1156313" y="4300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5"/>
          <p:cNvSpPr/>
          <p:nvPr/>
        </p:nvSpPr>
        <p:spPr>
          <a:xfrm rot="10800000" flipH="1">
            <a:off x="-299025" y="-63514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"/>
          <p:cNvSpPr/>
          <p:nvPr/>
        </p:nvSpPr>
        <p:spPr>
          <a:xfrm rot="10800000" flipH="1">
            <a:off x="959925" y="89178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5"/>
          <p:cNvSpPr/>
          <p:nvPr/>
        </p:nvSpPr>
        <p:spPr>
          <a:xfrm flipH="1">
            <a:off x="2802975" y="232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5"/>
          <p:cNvSpPr/>
          <p:nvPr/>
        </p:nvSpPr>
        <p:spPr>
          <a:xfrm rot="10800000" flipH="1">
            <a:off x="172563" y="14693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2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2129125" y="363275"/>
            <a:ext cx="4885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7" name="Google Shape;237;p16"/>
          <p:cNvSpPr/>
          <p:nvPr/>
        </p:nvSpPr>
        <p:spPr>
          <a:xfrm flipH="1">
            <a:off x="-141518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6"/>
          <p:cNvSpPr/>
          <p:nvPr/>
        </p:nvSpPr>
        <p:spPr>
          <a:xfrm rot="10800000" flipH="1">
            <a:off x="-241297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6"/>
          <p:cNvSpPr/>
          <p:nvPr/>
        </p:nvSpPr>
        <p:spPr>
          <a:xfrm rot="-10484947">
            <a:off x="-69791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6"/>
          <p:cNvSpPr/>
          <p:nvPr/>
        </p:nvSpPr>
        <p:spPr>
          <a:xfrm rot="10800000" flipH="1">
            <a:off x="1759263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6"/>
          <p:cNvSpPr/>
          <p:nvPr/>
        </p:nvSpPr>
        <p:spPr>
          <a:xfrm rot="10800000" flipH="1">
            <a:off x="869351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6"/>
          <p:cNvSpPr/>
          <p:nvPr/>
        </p:nvSpPr>
        <p:spPr>
          <a:xfrm rot="10800000" flipH="1">
            <a:off x="91151" y="12623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4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7"/>
          <p:cNvSpPr txBox="1">
            <a:spLocks noGrp="1"/>
          </p:cNvSpPr>
          <p:nvPr>
            <p:ph type="title"/>
          </p:nvPr>
        </p:nvSpPr>
        <p:spPr>
          <a:xfrm>
            <a:off x="2846475" y="363275"/>
            <a:ext cx="345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45" name="Google Shape;245;p17"/>
          <p:cNvSpPr txBox="1">
            <a:spLocks noGrp="1"/>
          </p:cNvSpPr>
          <p:nvPr>
            <p:ph type="subTitle" idx="1"/>
          </p:nvPr>
        </p:nvSpPr>
        <p:spPr>
          <a:xfrm>
            <a:off x="788350" y="1645450"/>
            <a:ext cx="2704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46" name="Google Shape;246;p17"/>
          <p:cNvSpPr txBox="1">
            <a:spLocks noGrp="1"/>
          </p:cNvSpPr>
          <p:nvPr>
            <p:ph type="subTitle" idx="2"/>
          </p:nvPr>
        </p:nvSpPr>
        <p:spPr>
          <a:xfrm>
            <a:off x="538175" y="2255400"/>
            <a:ext cx="38340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7" name="Google Shape;247;p17"/>
          <p:cNvSpPr txBox="1">
            <a:spLocks noGrp="1"/>
          </p:cNvSpPr>
          <p:nvPr>
            <p:ph type="subTitle" idx="3"/>
          </p:nvPr>
        </p:nvSpPr>
        <p:spPr>
          <a:xfrm>
            <a:off x="5158975" y="1645450"/>
            <a:ext cx="27045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248" name="Google Shape;248;p17"/>
          <p:cNvSpPr txBox="1">
            <a:spLocks noGrp="1"/>
          </p:cNvSpPr>
          <p:nvPr>
            <p:ph type="subTitle" idx="4"/>
          </p:nvPr>
        </p:nvSpPr>
        <p:spPr>
          <a:xfrm>
            <a:off x="4771825" y="2255400"/>
            <a:ext cx="3834000" cy="198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9" name="Google Shape;249;p17"/>
          <p:cNvSpPr/>
          <p:nvPr/>
        </p:nvSpPr>
        <p:spPr>
          <a:xfrm rot="-10350985" flipH="1">
            <a:off x="6450155" y="-124771"/>
            <a:ext cx="3444934" cy="11674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7"/>
          <p:cNvSpPr/>
          <p:nvPr/>
        </p:nvSpPr>
        <p:spPr>
          <a:xfrm flipH="1">
            <a:off x="8345826" y="98462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7"/>
          <p:cNvSpPr/>
          <p:nvPr/>
        </p:nvSpPr>
        <p:spPr>
          <a:xfrm flipH="1">
            <a:off x="8977776" y="13254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7"/>
          <p:cNvSpPr/>
          <p:nvPr/>
        </p:nvSpPr>
        <p:spPr>
          <a:xfrm flipH="1">
            <a:off x="6236651" y="1883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7"/>
          <p:cNvSpPr/>
          <p:nvPr/>
        </p:nvSpPr>
        <p:spPr>
          <a:xfrm flipH="1">
            <a:off x="7070376" y="539299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7"/>
          <p:cNvSpPr/>
          <p:nvPr/>
        </p:nvSpPr>
        <p:spPr>
          <a:xfrm>
            <a:off x="7168769" y="-99365"/>
            <a:ext cx="2517610" cy="104157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7"/>
          <p:cNvSpPr/>
          <p:nvPr/>
        </p:nvSpPr>
        <p:spPr>
          <a:xfrm rot="10800000" flipH="1">
            <a:off x="7678176" y="-210266"/>
            <a:ext cx="2057229" cy="77897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7"/>
          <p:cNvSpPr/>
          <p:nvPr/>
        </p:nvSpPr>
        <p:spPr>
          <a:xfrm rot="10350985">
            <a:off x="-562292" y="-173408"/>
            <a:ext cx="3444934" cy="1167477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7"/>
          <p:cNvSpPr/>
          <p:nvPr/>
        </p:nvSpPr>
        <p:spPr>
          <a:xfrm>
            <a:off x="823471" y="93598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7"/>
          <p:cNvSpPr/>
          <p:nvPr/>
        </p:nvSpPr>
        <p:spPr>
          <a:xfrm>
            <a:off x="256621" y="1276811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7"/>
          <p:cNvSpPr/>
          <p:nvPr/>
        </p:nvSpPr>
        <p:spPr>
          <a:xfrm>
            <a:off x="2997746" y="13973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7"/>
          <p:cNvSpPr/>
          <p:nvPr/>
        </p:nvSpPr>
        <p:spPr>
          <a:xfrm>
            <a:off x="2164021" y="490661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7"/>
          <p:cNvSpPr/>
          <p:nvPr/>
        </p:nvSpPr>
        <p:spPr>
          <a:xfrm flipH="1">
            <a:off x="-353582" y="-148002"/>
            <a:ext cx="2517610" cy="104157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7"/>
          <p:cNvSpPr/>
          <p:nvPr/>
        </p:nvSpPr>
        <p:spPr>
          <a:xfrm rot="10800000">
            <a:off x="-402608" y="-258904"/>
            <a:ext cx="2057229" cy="77897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CUSTOM_5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8"/>
          <p:cNvSpPr txBox="1">
            <a:spLocks noGrp="1"/>
          </p:cNvSpPr>
          <p:nvPr>
            <p:ph type="title"/>
          </p:nvPr>
        </p:nvSpPr>
        <p:spPr>
          <a:xfrm>
            <a:off x="21419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5" name="Google Shape;265;p18"/>
          <p:cNvSpPr txBox="1">
            <a:spLocks noGrp="1"/>
          </p:cNvSpPr>
          <p:nvPr>
            <p:ph type="subTitle" idx="1"/>
          </p:nvPr>
        </p:nvSpPr>
        <p:spPr>
          <a:xfrm>
            <a:off x="21420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18"/>
          <p:cNvSpPr/>
          <p:nvPr/>
        </p:nvSpPr>
        <p:spPr>
          <a:xfrm rot="-5400000">
            <a:off x="-1029861" y="815281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8"/>
          <p:cNvSpPr/>
          <p:nvPr/>
        </p:nvSpPr>
        <p:spPr>
          <a:xfrm rot="-5400000">
            <a:off x="-1888219" y="1592238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8"/>
          <p:cNvSpPr/>
          <p:nvPr/>
        </p:nvSpPr>
        <p:spPr>
          <a:xfrm rot="5400000">
            <a:off x="387256" y="361078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8"/>
          <p:cNvSpPr/>
          <p:nvPr/>
        </p:nvSpPr>
        <p:spPr>
          <a:xfrm rot="5400000">
            <a:off x="603369" y="172221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8"/>
          <p:cNvSpPr/>
          <p:nvPr/>
        </p:nvSpPr>
        <p:spPr>
          <a:xfrm rot="5400000">
            <a:off x="-751978" y="255224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8"/>
          <p:cNvSpPr/>
          <p:nvPr/>
        </p:nvSpPr>
        <p:spPr>
          <a:xfrm rot="5400000">
            <a:off x="1033906" y="114308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18"/>
          <p:cNvSpPr/>
          <p:nvPr/>
        </p:nvSpPr>
        <p:spPr>
          <a:xfrm rot="5400000">
            <a:off x="1978444" y="200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18"/>
          <p:cNvSpPr/>
          <p:nvPr/>
        </p:nvSpPr>
        <p:spPr>
          <a:xfrm rot="5400000">
            <a:off x="6115544" y="2556136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8"/>
          <p:cNvSpPr/>
          <p:nvPr/>
        </p:nvSpPr>
        <p:spPr>
          <a:xfrm rot="5400000">
            <a:off x="6901950" y="2423794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18"/>
          <p:cNvSpPr/>
          <p:nvPr/>
        </p:nvSpPr>
        <p:spPr>
          <a:xfrm rot="-5400000">
            <a:off x="8658344" y="13917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18"/>
          <p:cNvSpPr/>
          <p:nvPr/>
        </p:nvSpPr>
        <p:spPr>
          <a:xfrm rot="-5400000">
            <a:off x="8377131" y="3215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8"/>
          <p:cNvSpPr/>
          <p:nvPr/>
        </p:nvSpPr>
        <p:spPr>
          <a:xfrm rot="-5400000">
            <a:off x="7021777" y="3324160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8"/>
          <p:cNvSpPr/>
          <p:nvPr/>
        </p:nvSpPr>
        <p:spPr>
          <a:xfrm rot="-5400000">
            <a:off x="8011694" y="38594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18"/>
          <p:cNvSpPr/>
          <p:nvPr/>
        </p:nvSpPr>
        <p:spPr>
          <a:xfrm rot="-5400000">
            <a:off x="7002056" y="4917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7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0"/>
          <p:cNvSpPr txBox="1">
            <a:spLocks noGrp="1"/>
          </p:cNvSpPr>
          <p:nvPr>
            <p:ph type="title"/>
          </p:nvPr>
        </p:nvSpPr>
        <p:spPr>
          <a:xfrm>
            <a:off x="1543350" y="363275"/>
            <a:ext cx="6057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20"/>
          <p:cNvSpPr txBox="1">
            <a:spLocks noGrp="1"/>
          </p:cNvSpPr>
          <p:nvPr>
            <p:ph type="subTitle" idx="1"/>
          </p:nvPr>
        </p:nvSpPr>
        <p:spPr>
          <a:xfrm>
            <a:off x="4875632" y="190447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311" name="Google Shape;311;p20"/>
          <p:cNvSpPr txBox="1">
            <a:spLocks noGrp="1"/>
          </p:cNvSpPr>
          <p:nvPr>
            <p:ph type="subTitle" idx="2"/>
          </p:nvPr>
        </p:nvSpPr>
        <p:spPr>
          <a:xfrm>
            <a:off x="5157563" y="2223600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20"/>
          <p:cNvSpPr txBox="1">
            <a:spLocks noGrp="1"/>
          </p:cNvSpPr>
          <p:nvPr>
            <p:ph type="subTitle" idx="3"/>
          </p:nvPr>
        </p:nvSpPr>
        <p:spPr>
          <a:xfrm>
            <a:off x="1782263" y="1904475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313" name="Google Shape;313;p20"/>
          <p:cNvSpPr txBox="1">
            <a:spLocks noGrp="1"/>
          </p:cNvSpPr>
          <p:nvPr>
            <p:ph type="subTitle" idx="4"/>
          </p:nvPr>
        </p:nvSpPr>
        <p:spPr>
          <a:xfrm>
            <a:off x="2064375" y="2223600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20"/>
          <p:cNvSpPr txBox="1">
            <a:spLocks noGrp="1"/>
          </p:cNvSpPr>
          <p:nvPr>
            <p:ph type="subTitle" idx="5"/>
          </p:nvPr>
        </p:nvSpPr>
        <p:spPr>
          <a:xfrm>
            <a:off x="4875600" y="381450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315" name="Google Shape;315;p20"/>
          <p:cNvSpPr txBox="1">
            <a:spLocks noGrp="1"/>
          </p:cNvSpPr>
          <p:nvPr>
            <p:ph type="subTitle" idx="6"/>
          </p:nvPr>
        </p:nvSpPr>
        <p:spPr>
          <a:xfrm>
            <a:off x="5157563" y="4133628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20"/>
          <p:cNvSpPr txBox="1">
            <a:spLocks noGrp="1"/>
          </p:cNvSpPr>
          <p:nvPr>
            <p:ph type="subTitle" idx="7"/>
          </p:nvPr>
        </p:nvSpPr>
        <p:spPr>
          <a:xfrm>
            <a:off x="1782263" y="381450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317" name="Google Shape;317;p20"/>
          <p:cNvSpPr txBox="1">
            <a:spLocks noGrp="1"/>
          </p:cNvSpPr>
          <p:nvPr>
            <p:ph type="subTitle" idx="8"/>
          </p:nvPr>
        </p:nvSpPr>
        <p:spPr>
          <a:xfrm>
            <a:off x="2064375" y="4133628"/>
            <a:ext cx="19221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20"/>
          <p:cNvSpPr/>
          <p:nvPr/>
        </p:nvSpPr>
        <p:spPr>
          <a:xfrm rot="-5400000" flipH="1">
            <a:off x="-3096997" y="2192121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0"/>
          <p:cNvSpPr/>
          <p:nvPr/>
        </p:nvSpPr>
        <p:spPr>
          <a:xfrm rot="5400000">
            <a:off x="-1921300" y="3098438"/>
            <a:ext cx="4271825" cy="1177450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0"/>
          <p:cNvSpPr/>
          <p:nvPr/>
        </p:nvSpPr>
        <p:spPr>
          <a:xfrm rot="147" flipH="1">
            <a:off x="-401896" y="3180097"/>
            <a:ext cx="1404839" cy="2093848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0"/>
          <p:cNvSpPr/>
          <p:nvPr/>
        </p:nvSpPr>
        <p:spPr>
          <a:xfrm rot="-5400000" flipH="1">
            <a:off x="839461" y="386456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0"/>
          <p:cNvSpPr/>
          <p:nvPr/>
        </p:nvSpPr>
        <p:spPr>
          <a:xfrm rot="-5400000" flipH="1">
            <a:off x="376511" y="108498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0"/>
          <p:cNvSpPr/>
          <p:nvPr/>
        </p:nvSpPr>
        <p:spPr>
          <a:xfrm rot="-5400000" flipH="1">
            <a:off x="948986" y="173088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0"/>
          <p:cNvSpPr/>
          <p:nvPr/>
        </p:nvSpPr>
        <p:spPr>
          <a:xfrm rot="5400000" flipH="1">
            <a:off x="5330692" y="2192121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0"/>
          <p:cNvSpPr/>
          <p:nvPr/>
        </p:nvSpPr>
        <p:spPr>
          <a:xfrm rot="-5400000">
            <a:off x="6773240" y="988358"/>
            <a:ext cx="4271825" cy="1177450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0"/>
          <p:cNvSpPr/>
          <p:nvPr/>
        </p:nvSpPr>
        <p:spPr>
          <a:xfrm rot="-10799853" flipH="1">
            <a:off x="8120822" y="-9700"/>
            <a:ext cx="1404839" cy="2093848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0"/>
          <p:cNvSpPr/>
          <p:nvPr/>
        </p:nvSpPr>
        <p:spPr>
          <a:xfrm rot="5400000" flipH="1">
            <a:off x="7855079" y="51188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0"/>
          <p:cNvSpPr/>
          <p:nvPr/>
        </p:nvSpPr>
        <p:spPr>
          <a:xfrm rot="5400000" flipH="1">
            <a:off x="8120804" y="123618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0"/>
          <p:cNvSpPr/>
          <p:nvPr/>
        </p:nvSpPr>
        <p:spPr>
          <a:xfrm rot="5400000" flipH="1">
            <a:off x="8583754" y="4015757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0"/>
          <p:cNvSpPr/>
          <p:nvPr/>
        </p:nvSpPr>
        <p:spPr>
          <a:xfrm rot="5400000" flipH="1">
            <a:off x="8076379" y="3434657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0"/>
          <p:cNvSpPr/>
          <p:nvPr/>
        </p:nvSpPr>
        <p:spPr>
          <a:xfrm rot="-5400000" flipH="1">
            <a:off x="1170286" y="465366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8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1"/>
          <p:cNvSpPr txBox="1">
            <a:spLocks noGrp="1"/>
          </p:cNvSpPr>
          <p:nvPr>
            <p:ph type="title"/>
          </p:nvPr>
        </p:nvSpPr>
        <p:spPr>
          <a:xfrm flipH="1">
            <a:off x="959002" y="2019725"/>
            <a:ext cx="3931200" cy="6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334" name="Google Shape;334;p21"/>
          <p:cNvSpPr txBox="1">
            <a:spLocks noGrp="1"/>
          </p:cNvSpPr>
          <p:nvPr>
            <p:ph type="subTitle" idx="1"/>
          </p:nvPr>
        </p:nvSpPr>
        <p:spPr>
          <a:xfrm flipH="1">
            <a:off x="959090" y="2565775"/>
            <a:ext cx="2998800" cy="5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Josefin Sans"/>
              <a:buNone/>
              <a:defRPr sz="15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21"/>
          <p:cNvSpPr/>
          <p:nvPr/>
        </p:nvSpPr>
        <p:spPr>
          <a:xfrm rot="-132439" flipH="1">
            <a:off x="305871" y="-3991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1"/>
          <p:cNvSpPr/>
          <p:nvPr/>
        </p:nvSpPr>
        <p:spPr>
          <a:xfrm flipH="1">
            <a:off x="402459" y="-132676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1"/>
          <p:cNvSpPr/>
          <p:nvPr/>
        </p:nvSpPr>
        <p:spPr>
          <a:xfrm rot="10800000" flipH="1">
            <a:off x="-272112" y="-1087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1"/>
          <p:cNvSpPr/>
          <p:nvPr/>
        </p:nvSpPr>
        <p:spPr>
          <a:xfrm rot="10800000" flipH="1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1"/>
          <p:cNvSpPr/>
          <p:nvPr/>
        </p:nvSpPr>
        <p:spPr>
          <a:xfrm rot="10800000" flipH="1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1"/>
          <p:cNvSpPr/>
          <p:nvPr/>
        </p:nvSpPr>
        <p:spPr>
          <a:xfrm rot="10800000" flipH="1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1"/>
          <p:cNvSpPr/>
          <p:nvPr/>
        </p:nvSpPr>
        <p:spPr>
          <a:xfrm rot="-10667561">
            <a:off x="305871" y="4393835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1"/>
          <p:cNvSpPr/>
          <p:nvPr/>
        </p:nvSpPr>
        <p:spPr>
          <a:xfrm rot="10800000">
            <a:off x="402459" y="4301097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1"/>
          <p:cNvSpPr/>
          <p:nvPr/>
        </p:nvSpPr>
        <p:spPr>
          <a:xfrm>
            <a:off x="-272112" y="4156612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1"/>
          <p:cNvSpPr/>
          <p:nvPr/>
        </p:nvSpPr>
        <p:spPr>
          <a:xfrm>
            <a:off x="402451" y="39496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1"/>
          <p:cNvSpPr/>
          <p:nvPr/>
        </p:nvSpPr>
        <p:spPr>
          <a:xfrm>
            <a:off x="1153051" y="43881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1"/>
          <p:cNvSpPr/>
          <p:nvPr/>
        </p:nvSpPr>
        <p:spPr>
          <a:xfrm>
            <a:off x="2859751" y="47349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1"/>
          <p:cNvSpPr/>
          <p:nvPr/>
        </p:nvSpPr>
        <p:spPr>
          <a:xfrm>
            <a:off x="5246676" y="48182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1"/>
          <p:cNvSpPr/>
          <p:nvPr/>
        </p:nvSpPr>
        <p:spPr>
          <a:xfrm rot="10800000" flipH="1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7_1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2"/>
          <p:cNvSpPr txBox="1">
            <a:spLocks noGrp="1"/>
          </p:cNvSpPr>
          <p:nvPr>
            <p:ph type="title"/>
          </p:nvPr>
        </p:nvSpPr>
        <p:spPr>
          <a:xfrm>
            <a:off x="2693850" y="363275"/>
            <a:ext cx="3756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22"/>
          <p:cNvSpPr txBox="1">
            <a:spLocks noGrp="1"/>
          </p:cNvSpPr>
          <p:nvPr>
            <p:ph type="subTitle" idx="1"/>
          </p:nvPr>
        </p:nvSpPr>
        <p:spPr>
          <a:xfrm>
            <a:off x="4655852" y="1414900"/>
            <a:ext cx="3045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352" name="Google Shape;352;p22"/>
          <p:cNvSpPr txBox="1">
            <a:spLocks noGrp="1"/>
          </p:cNvSpPr>
          <p:nvPr>
            <p:ph type="subTitle" idx="2"/>
          </p:nvPr>
        </p:nvSpPr>
        <p:spPr>
          <a:xfrm>
            <a:off x="4958476" y="1734025"/>
            <a:ext cx="2439900" cy="10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22"/>
          <p:cNvSpPr txBox="1">
            <a:spLocks noGrp="1"/>
          </p:cNvSpPr>
          <p:nvPr>
            <p:ph type="subTitle" idx="3"/>
          </p:nvPr>
        </p:nvSpPr>
        <p:spPr>
          <a:xfrm>
            <a:off x="1442838" y="1414900"/>
            <a:ext cx="3045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354" name="Google Shape;354;p22"/>
          <p:cNvSpPr txBox="1">
            <a:spLocks noGrp="1"/>
          </p:cNvSpPr>
          <p:nvPr>
            <p:ph type="subTitle" idx="4"/>
          </p:nvPr>
        </p:nvSpPr>
        <p:spPr>
          <a:xfrm>
            <a:off x="1745688" y="1734025"/>
            <a:ext cx="2439900" cy="10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22"/>
          <p:cNvSpPr txBox="1">
            <a:spLocks noGrp="1"/>
          </p:cNvSpPr>
          <p:nvPr>
            <p:ph type="subTitle" idx="5"/>
          </p:nvPr>
        </p:nvSpPr>
        <p:spPr>
          <a:xfrm>
            <a:off x="4655812" y="3160150"/>
            <a:ext cx="3045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356" name="Google Shape;356;p22"/>
          <p:cNvSpPr txBox="1">
            <a:spLocks noGrp="1"/>
          </p:cNvSpPr>
          <p:nvPr>
            <p:ph type="subTitle" idx="6"/>
          </p:nvPr>
        </p:nvSpPr>
        <p:spPr>
          <a:xfrm>
            <a:off x="4958476" y="3479274"/>
            <a:ext cx="2439900" cy="10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22"/>
          <p:cNvSpPr txBox="1">
            <a:spLocks noGrp="1"/>
          </p:cNvSpPr>
          <p:nvPr>
            <p:ph type="subTitle" idx="7"/>
          </p:nvPr>
        </p:nvSpPr>
        <p:spPr>
          <a:xfrm>
            <a:off x="1442838" y="3160150"/>
            <a:ext cx="30453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358" name="Google Shape;358;p22"/>
          <p:cNvSpPr txBox="1">
            <a:spLocks noGrp="1"/>
          </p:cNvSpPr>
          <p:nvPr>
            <p:ph type="subTitle" idx="8"/>
          </p:nvPr>
        </p:nvSpPr>
        <p:spPr>
          <a:xfrm>
            <a:off x="1745688" y="3479274"/>
            <a:ext cx="2439900" cy="10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22"/>
          <p:cNvSpPr/>
          <p:nvPr/>
        </p:nvSpPr>
        <p:spPr>
          <a:xfrm rot="-5532439" flipH="1">
            <a:off x="-2045052" y="2322174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2"/>
          <p:cNvSpPr/>
          <p:nvPr/>
        </p:nvSpPr>
        <p:spPr>
          <a:xfrm rot="-5400000" flipH="1">
            <a:off x="-832519" y="2826431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2"/>
          <p:cNvSpPr/>
          <p:nvPr/>
        </p:nvSpPr>
        <p:spPr>
          <a:xfrm rot="5400000" flipH="1">
            <a:off x="-551012" y="3638024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2"/>
          <p:cNvSpPr/>
          <p:nvPr/>
        </p:nvSpPr>
        <p:spPr>
          <a:xfrm rot="5400000" flipH="1">
            <a:off x="1100376" y="440793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2"/>
          <p:cNvSpPr/>
          <p:nvPr/>
        </p:nvSpPr>
        <p:spPr>
          <a:xfrm rot="5400000" flipH="1">
            <a:off x="661951" y="3657337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2"/>
          <p:cNvSpPr/>
          <p:nvPr/>
        </p:nvSpPr>
        <p:spPr>
          <a:xfrm rot="5400000" flipH="1">
            <a:off x="315101" y="1950637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2"/>
          <p:cNvSpPr/>
          <p:nvPr/>
        </p:nvSpPr>
        <p:spPr>
          <a:xfrm rot="5400000" flipH="1">
            <a:off x="458251" y="2482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2"/>
          <p:cNvSpPr/>
          <p:nvPr/>
        </p:nvSpPr>
        <p:spPr>
          <a:xfrm rot="5267561" flipH="1">
            <a:off x="6370324" y="1912069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2"/>
          <p:cNvSpPr/>
          <p:nvPr/>
        </p:nvSpPr>
        <p:spPr>
          <a:xfrm rot="5400000" flipH="1">
            <a:off x="7582879" y="1222315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2"/>
          <p:cNvSpPr/>
          <p:nvPr/>
        </p:nvSpPr>
        <p:spPr>
          <a:xfrm rot="-5400000" flipH="1">
            <a:off x="7598103" y="388035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2"/>
          <p:cNvSpPr/>
          <p:nvPr/>
        </p:nvSpPr>
        <p:spPr>
          <a:xfrm rot="-5400000" flipH="1">
            <a:off x="7945213" y="5085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2"/>
          <p:cNvSpPr/>
          <p:nvPr/>
        </p:nvSpPr>
        <p:spPr>
          <a:xfrm rot="-5400000" flipH="1">
            <a:off x="8383638" y="12591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2"/>
          <p:cNvSpPr/>
          <p:nvPr/>
        </p:nvSpPr>
        <p:spPr>
          <a:xfrm rot="-5400000" flipH="1">
            <a:off x="8730488" y="29658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2"/>
          <p:cNvSpPr/>
          <p:nvPr/>
        </p:nvSpPr>
        <p:spPr>
          <a:xfrm rot="-5400000" flipH="1">
            <a:off x="8522238" y="460349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1912475" y="2261338"/>
            <a:ext cx="531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3105600" y="1164675"/>
            <a:ext cx="2932800" cy="97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815400" y="3123913"/>
            <a:ext cx="3513300" cy="4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10800000">
            <a:off x="-260192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 rot="10800000">
            <a:off x="158481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369972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1811013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-332175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/>
          <p:nvPr/>
        </p:nvSpPr>
        <p:spPr>
          <a:xfrm>
            <a:off x="123202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108888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5365175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4874550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 rot="10800000">
            <a:off x="536517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 rot="10800000">
            <a:off x="7188788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 rot="10800000">
            <a:off x="6621274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 rot="10800000">
            <a:off x="783287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 rot="10800000">
            <a:off x="8890913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CUSTOM_9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3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75" name="Google Shape;375;p23"/>
          <p:cNvSpPr txBox="1">
            <a:spLocks noGrp="1"/>
          </p:cNvSpPr>
          <p:nvPr>
            <p:ph type="subTitle" idx="1"/>
          </p:nvPr>
        </p:nvSpPr>
        <p:spPr>
          <a:xfrm>
            <a:off x="3328957" y="23435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376" name="Google Shape;376;p23"/>
          <p:cNvSpPr txBox="1">
            <a:spLocks noGrp="1"/>
          </p:cNvSpPr>
          <p:nvPr>
            <p:ph type="subTitle" idx="2"/>
          </p:nvPr>
        </p:nvSpPr>
        <p:spPr>
          <a:xfrm>
            <a:off x="3482707" y="2662675"/>
            <a:ext cx="21786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23"/>
          <p:cNvSpPr txBox="1">
            <a:spLocks noGrp="1"/>
          </p:cNvSpPr>
          <p:nvPr>
            <p:ph type="subTitle" idx="3"/>
          </p:nvPr>
        </p:nvSpPr>
        <p:spPr>
          <a:xfrm>
            <a:off x="791813" y="23435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378" name="Google Shape;378;p23"/>
          <p:cNvSpPr txBox="1">
            <a:spLocks noGrp="1"/>
          </p:cNvSpPr>
          <p:nvPr>
            <p:ph type="subTitle" idx="4"/>
          </p:nvPr>
        </p:nvSpPr>
        <p:spPr>
          <a:xfrm>
            <a:off x="945563" y="2662675"/>
            <a:ext cx="21786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23"/>
          <p:cNvSpPr txBox="1">
            <a:spLocks noGrp="1"/>
          </p:cNvSpPr>
          <p:nvPr>
            <p:ph type="subTitle" idx="5"/>
          </p:nvPr>
        </p:nvSpPr>
        <p:spPr>
          <a:xfrm>
            <a:off x="5866075" y="2343550"/>
            <a:ext cx="24861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380" name="Google Shape;380;p23"/>
          <p:cNvSpPr txBox="1">
            <a:spLocks noGrp="1"/>
          </p:cNvSpPr>
          <p:nvPr>
            <p:ph type="subTitle" idx="6"/>
          </p:nvPr>
        </p:nvSpPr>
        <p:spPr>
          <a:xfrm>
            <a:off x="6019825" y="2662675"/>
            <a:ext cx="2178600" cy="6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23"/>
          <p:cNvSpPr/>
          <p:nvPr/>
        </p:nvSpPr>
        <p:spPr>
          <a:xfrm rot="10800000">
            <a:off x="2531291" y="4235323"/>
            <a:ext cx="5428956" cy="1009852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3"/>
          <p:cNvSpPr/>
          <p:nvPr/>
        </p:nvSpPr>
        <p:spPr>
          <a:xfrm rot="5400000">
            <a:off x="3108924" y="2854084"/>
            <a:ext cx="1442280" cy="3563817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3"/>
          <p:cNvSpPr/>
          <p:nvPr/>
        </p:nvSpPr>
        <p:spPr>
          <a:xfrm>
            <a:off x="3682950" y="4420625"/>
            <a:ext cx="2132100" cy="1234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3"/>
          <p:cNvSpPr/>
          <p:nvPr/>
        </p:nvSpPr>
        <p:spPr>
          <a:xfrm rot="10800000" flipH="1">
            <a:off x="3968688" y="40718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3"/>
          <p:cNvSpPr/>
          <p:nvPr/>
        </p:nvSpPr>
        <p:spPr>
          <a:xfrm rot="10800000" flipH="1">
            <a:off x="5921426" y="4554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3"/>
          <p:cNvSpPr/>
          <p:nvPr/>
        </p:nvSpPr>
        <p:spPr>
          <a:xfrm rot="10800000" flipH="1">
            <a:off x="1267213" y="45217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3"/>
          <p:cNvSpPr/>
          <p:nvPr/>
        </p:nvSpPr>
        <p:spPr>
          <a:xfrm rot="10800000" flipH="1">
            <a:off x="8100026" y="47529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3"/>
          <p:cNvSpPr/>
          <p:nvPr/>
        </p:nvSpPr>
        <p:spPr>
          <a:xfrm rot="10800000" flipH="1">
            <a:off x="6505813" y="485159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3"/>
          <p:cNvSpPr/>
          <p:nvPr/>
        </p:nvSpPr>
        <p:spPr>
          <a:xfrm rot="10800000" flipH="1">
            <a:off x="1985676" y="410423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10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4"/>
          <p:cNvSpPr txBox="1">
            <a:spLocks noGrp="1"/>
          </p:cNvSpPr>
          <p:nvPr>
            <p:ph type="title"/>
          </p:nvPr>
        </p:nvSpPr>
        <p:spPr>
          <a:xfrm>
            <a:off x="2571750" y="363275"/>
            <a:ext cx="4000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92" name="Google Shape;392;p24"/>
          <p:cNvSpPr txBox="1">
            <a:spLocks noGrp="1"/>
          </p:cNvSpPr>
          <p:nvPr>
            <p:ph type="subTitle" idx="1"/>
          </p:nvPr>
        </p:nvSpPr>
        <p:spPr>
          <a:xfrm>
            <a:off x="5091350" y="3794700"/>
            <a:ext cx="22056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393" name="Google Shape;393;p24"/>
          <p:cNvSpPr txBox="1">
            <a:spLocks noGrp="1"/>
          </p:cNvSpPr>
          <p:nvPr>
            <p:ph type="subTitle" idx="2"/>
          </p:nvPr>
        </p:nvSpPr>
        <p:spPr>
          <a:xfrm>
            <a:off x="4948200" y="4089750"/>
            <a:ext cx="2488200" cy="64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24"/>
          <p:cNvSpPr txBox="1">
            <a:spLocks noGrp="1"/>
          </p:cNvSpPr>
          <p:nvPr>
            <p:ph type="subTitle" idx="3"/>
          </p:nvPr>
        </p:nvSpPr>
        <p:spPr>
          <a:xfrm>
            <a:off x="1901200" y="3794700"/>
            <a:ext cx="20079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395" name="Google Shape;395;p24"/>
          <p:cNvSpPr txBox="1">
            <a:spLocks noGrp="1"/>
          </p:cNvSpPr>
          <p:nvPr>
            <p:ph type="subTitle" idx="4"/>
          </p:nvPr>
        </p:nvSpPr>
        <p:spPr>
          <a:xfrm>
            <a:off x="1800500" y="4089750"/>
            <a:ext cx="2205600" cy="64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24"/>
          <p:cNvSpPr/>
          <p:nvPr/>
        </p:nvSpPr>
        <p:spPr>
          <a:xfrm rot="-5400000">
            <a:off x="-687297" y="596629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4"/>
          <p:cNvSpPr/>
          <p:nvPr/>
        </p:nvSpPr>
        <p:spPr>
          <a:xfrm rot="-5400000">
            <a:off x="-1281850" y="1134665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4"/>
          <p:cNvSpPr/>
          <p:nvPr/>
        </p:nvSpPr>
        <p:spPr>
          <a:xfrm rot="5400000">
            <a:off x="466981" y="11957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4"/>
          <p:cNvSpPr/>
          <p:nvPr/>
        </p:nvSpPr>
        <p:spPr>
          <a:xfrm rot="5400000">
            <a:off x="-494883" y="208694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4"/>
          <p:cNvSpPr/>
          <p:nvPr/>
        </p:nvSpPr>
        <p:spPr>
          <a:xfrm rot="5400000">
            <a:off x="928869" y="9991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4"/>
          <p:cNvSpPr/>
          <p:nvPr/>
        </p:nvSpPr>
        <p:spPr>
          <a:xfrm rot="-5400000">
            <a:off x="269256" y="2842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4"/>
          <p:cNvSpPr/>
          <p:nvPr/>
        </p:nvSpPr>
        <p:spPr>
          <a:xfrm rot="5400000">
            <a:off x="7087547" y="3261706"/>
            <a:ext cx="2810674" cy="1198053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4"/>
          <p:cNvSpPr/>
          <p:nvPr/>
        </p:nvSpPr>
        <p:spPr>
          <a:xfrm rot="5400000">
            <a:off x="7632127" y="3170112"/>
            <a:ext cx="2860647" cy="751611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4"/>
          <p:cNvSpPr/>
          <p:nvPr/>
        </p:nvSpPr>
        <p:spPr>
          <a:xfrm rot="-5400000">
            <a:off x="8580444" y="36971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4"/>
          <p:cNvSpPr/>
          <p:nvPr/>
        </p:nvSpPr>
        <p:spPr>
          <a:xfrm rot="-5400000">
            <a:off x="7715198" y="3793684"/>
            <a:ext cx="1990610" cy="1054010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4"/>
          <p:cNvSpPr/>
          <p:nvPr/>
        </p:nvSpPr>
        <p:spPr>
          <a:xfrm rot="-5400000">
            <a:off x="8183656" y="39584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4"/>
          <p:cNvSpPr/>
          <p:nvPr/>
        </p:nvSpPr>
        <p:spPr>
          <a:xfrm rot="5400000">
            <a:off x="8843269" y="21154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4"/>
          <p:cNvSpPr/>
          <p:nvPr/>
        </p:nvSpPr>
        <p:spPr>
          <a:xfrm rot="-5400000">
            <a:off x="7541144" y="4680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4"/>
          <p:cNvSpPr/>
          <p:nvPr/>
        </p:nvSpPr>
        <p:spPr>
          <a:xfrm rot="5400000">
            <a:off x="1506281" y="2119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5"/>
          <p:cNvSpPr txBox="1">
            <a:spLocks noGrp="1"/>
          </p:cNvSpPr>
          <p:nvPr>
            <p:ph type="title"/>
          </p:nvPr>
        </p:nvSpPr>
        <p:spPr>
          <a:xfrm>
            <a:off x="2629950" y="989275"/>
            <a:ext cx="3884100" cy="9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12" name="Google Shape;412;p25"/>
          <p:cNvSpPr txBox="1">
            <a:spLocks noGrp="1"/>
          </p:cNvSpPr>
          <p:nvPr>
            <p:ph type="subTitle" idx="1"/>
          </p:nvPr>
        </p:nvSpPr>
        <p:spPr>
          <a:xfrm>
            <a:off x="3043615" y="1769613"/>
            <a:ext cx="3066900" cy="10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3" name="Google Shape;413;p25"/>
          <p:cNvSpPr txBox="1">
            <a:spLocks noGrp="1"/>
          </p:cNvSpPr>
          <p:nvPr>
            <p:ph type="subTitle" idx="2"/>
          </p:nvPr>
        </p:nvSpPr>
        <p:spPr>
          <a:xfrm>
            <a:off x="2676890" y="3876500"/>
            <a:ext cx="3790200" cy="27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>
                <a:solidFill>
                  <a:schemeClr val="dk1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4" name="Google Shape;414;p25"/>
          <p:cNvSpPr txBox="1"/>
          <p:nvPr/>
        </p:nvSpPr>
        <p:spPr>
          <a:xfrm>
            <a:off x="2924390" y="3270788"/>
            <a:ext cx="32952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</a:t>
            </a: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This presentation template was created by</a:t>
            </a:r>
            <a:r>
              <a:rPr lang="en" sz="11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infographics &amp; images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5" name="Google Shape;415;p25"/>
          <p:cNvSpPr/>
          <p:nvPr/>
        </p:nvSpPr>
        <p:spPr>
          <a:xfrm rot="-5538951">
            <a:off x="-2574537" y="1029968"/>
            <a:ext cx="6383009" cy="1326004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5"/>
          <p:cNvSpPr/>
          <p:nvPr/>
        </p:nvSpPr>
        <p:spPr>
          <a:xfrm rot="5400000" flipH="1">
            <a:off x="-1065756" y="2741763"/>
            <a:ext cx="3598025" cy="1537331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5"/>
          <p:cNvSpPr/>
          <p:nvPr/>
        </p:nvSpPr>
        <p:spPr>
          <a:xfrm rot="5400000" flipH="1">
            <a:off x="-627512" y="3888154"/>
            <a:ext cx="2023800" cy="1071475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5"/>
          <p:cNvSpPr/>
          <p:nvPr/>
        </p:nvSpPr>
        <p:spPr>
          <a:xfrm>
            <a:off x="771800" y="27575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5"/>
          <p:cNvSpPr/>
          <p:nvPr/>
        </p:nvSpPr>
        <p:spPr>
          <a:xfrm>
            <a:off x="1553300" y="34525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5"/>
          <p:cNvSpPr/>
          <p:nvPr/>
        </p:nvSpPr>
        <p:spPr>
          <a:xfrm>
            <a:off x="804350" y="1051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5"/>
          <p:cNvSpPr/>
          <p:nvPr/>
        </p:nvSpPr>
        <p:spPr>
          <a:xfrm>
            <a:off x="1169650" y="35512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5"/>
          <p:cNvSpPr/>
          <p:nvPr/>
        </p:nvSpPr>
        <p:spPr>
          <a:xfrm>
            <a:off x="376488" y="7169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3" name="Google Shape;423;p25"/>
          <p:cNvGrpSpPr/>
          <p:nvPr/>
        </p:nvGrpSpPr>
        <p:grpSpPr>
          <a:xfrm rot="10800000">
            <a:off x="7695844" y="-223188"/>
            <a:ext cx="1676378" cy="6958517"/>
            <a:chOff x="-174456" y="-1522725"/>
            <a:chExt cx="1676378" cy="6958517"/>
          </a:xfrm>
        </p:grpSpPr>
        <p:sp>
          <p:nvSpPr>
            <p:cNvPr id="424" name="Google Shape;424;p25"/>
            <p:cNvSpPr/>
            <p:nvPr/>
          </p:nvSpPr>
          <p:spPr>
            <a:xfrm rot="-5538951">
              <a:off x="-2574537" y="1029968"/>
              <a:ext cx="6383009" cy="1326004"/>
            </a:xfrm>
            <a:custGeom>
              <a:avLst/>
              <a:gdLst/>
              <a:ahLst/>
              <a:cxnLst/>
              <a:rect l="l" t="t" r="r" b="b"/>
              <a:pathLst>
                <a:path w="79484" h="14785" extrusionOk="0">
                  <a:moveTo>
                    <a:pt x="64823" y="0"/>
                  </a:moveTo>
                  <a:cubicBezTo>
                    <a:pt x="56730" y="0"/>
                    <a:pt x="48629" y="357"/>
                    <a:pt x="40537" y="566"/>
                  </a:cubicBezTo>
                  <a:cubicBezTo>
                    <a:pt x="32882" y="767"/>
                    <a:pt x="25204" y="856"/>
                    <a:pt x="17548" y="856"/>
                  </a:cubicBezTo>
                  <a:lnTo>
                    <a:pt x="6188" y="856"/>
                  </a:lnTo>
                  <a:cubicBezTo>
                    <a:pt x="5806" y="856"/>
                    <a:pt x="5327" y="841"/>
                    <a:pt x="4808" y="841"/>
                  </a:cubicBezTo>
                  <a:cubicBezTo>
                    <a:pt x="2720" y="841"/>
                    <a:pt x="0" y="1085"/>
                    <a:pt x="519" y="3534"/>
                  </a:cubicBezTo>
                  <a:cubicBezTo>
                    <a:pt x="1166" y="6614"/>
                    <a:pt x="4269" y="9560"/>
                    <a:pt x="6746" y="11190"/>
                  </a:cubicBezTo>
                  <a:cubicBezTo>
                    <a:pt x="10540" y="13712"/>
                    <a:pt x="15160" y="14738"/>
                    <a:pt x="19713" y="14783"/>
                  </a:cubicBezTo>
                  <a:cubicBezTo>
                    <a:pt x="19807" y="14784"/>
                    <a:pt x="19901" y="14784"/>
                    <a:pt x="19995" y="14784"/>
                  </a:cubicBezTo>
                  <a:cubicBezTo>
                    <a:pt x="22334" y="14784"/>
                    <a:pt x="24671" y="14518"/>
                    <a:pt x="26967" y="14024"/>
                  </a:cubicBezTo>
                  <a:cubicBezTo>
                    <a:pt x="29891" y="13377"/>
                    <a:pt x="32703" y="12350"/>
                    <a:pt x="35515" y="11324"/>
                  </a:cubicBezTo>
                  <a:cubicBezTo>
                    <a:pt x="42724" y="8712"/>
                    <a:pt x="50045" y="6235"/>
                    <a:pt x="57633" y="5141"/>
                  </a:cubicBezTo>
                  <a:cubicBezTo>
                    <a:pt x="61727" y="4546"/>
                    <a:pt x="65864" y="4360"/>
                    <a:pt x="70011" y="4360"/>
                  </a:cubicBezTo>
                  <a:cubicBezTo>
                    <a:pt x="73167" y="4360"/>
                    <a:pt x="76330" y="4468"/>
                    <a:pt x="79484" y="4583"/>
                  </a:cubicBezTo>
                  <a:cubicBezTo>
                    <a:pt x="79461" y="3222"/>
                    <a:pt x="79439" y="1860"/>
                    <a:pt x="79439" y="499"/>
                  </a:cubicBezTo>
                  <a:cubicBezTo>
                    <a:pt x="74572" y="130"/>
                    <a:pt x="69699" y="0"/>
                    <a:pt x="648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5"/>
            <p:cNvSpPr/>
            <p:nvPr/>
          </p:nvSpPr>
          <p:spPr>
            <a:xfrm rot="5400000" flipH="1">
              <a:off x="-1065756" y="2741763"/>
              <a:ext cx="3598025" cy="1537331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5"/>
            <p:cNvSpPr/>
            <p:nvPr/>
          </p:nvSpPr>
          <p:spPr>
            <a:xfrm rot="5400000" flipH="1">
              <a:off x="-627512" y="3888154"/>
              <a:ext cx="2023800" cy="1071475"/>
            </a:xfrm>
            <a:custGeom>
              <a:avLst/>
              <a:gdLst/>
              <a:ahLst/>
              <a:cxnLst/>
              <a:rect l="l" t="t" r="r" b="b"/>
              <a:pathLst>
                <a:path w="80952" h="42859" extrusionOk="0">
                  <a:moveTo>
                    <a:pt x="7027" y="1"/>
                  </a:moveTo>
                  <a:cubicBezTo>
                    <a:pt x="6872" y="1"/>
                    <a:pt x="6717" y="3"/>
                    <a:pt x="6562" y="7"/>
                  </a:cubicBezTo>
                  <a:cubicBezTo>
                    <a:pt x="4866" y="30"/>
                    <a:pt x="3192" y="387"/>
                    <a:pt x="1629" y="1056"/>
                  </a:cubicBezTo>
                  <a:cubicBezTo>
                    <a:pt x="0" y="1793"/>
                    <a:pt x="89" y="2418"/>
                    <a:pt x="335" y="4114"/>
                  </a:cubicBezTo>
                  <a:cubicBezTo>
                    <a:pt x="982" y="8332"/>
                    <a:pt x="1652" y="12528"/>
                    <a:pt x="2321" y="16724"/>
                  </a:cubicBezTo>
                  <a:lnTo>
                    <a:pt x="4241" y="29022"/>
                  </a:lnTo>
                  <a:cubicBezTo>
                    <a:pt x="4866" y="32972"/>
                    <a:pt x="6160" y="37347"/>
                    <a:pt x="6160" y="41342"/>
                  </a:cubicBezTo>
                  <a:cubicBezTo>
                    <a:pt x="6227" y="41676"/>
                    <a:pt x="6294" y="42056"/>
                    <a:pt x="6562" y="42257"/>
                  </a:cubicBezTo>
                  <a:cubicBezTo>
                    <a:pt x="6776" y="42374"/>
                    <a:pt x="7008" y="42440"/>
                    <a:pt x="7256" y="42440"/>
                  </a:cubicBezTo>
                  <a:cubicBezTo>
                    <a:pt x="7292" y="42440"/>
                    <a:pt x="7328" y="42438"/>
                    <a:pt x="7365" y="42435"/>
                  </a:cubicBezTo>
                  <a:cubicBezTo>
                    <a:pt x="18275" y="42693"/>
                    <a:pt x="29189" y="42859"/>
                    <a:pt x="40102" y="42859"/>
                  </a:cubicBezTo>
                  <a:cubicBezTo>
                    <a:pt x="53724" y="42859"/>
                    <a:pt x="67345" y="42601"/>
                    <a:pt x="80951" y="41944"/>
                  </a:cubicBezTo>
                  <a:cubicBezTo>
                    <a:pt x="71220" y="38596"/>
                    <a:pt x="61154" y="36409"/>
                    <a:pt x="50910" y="35450"/>
                  </a:cubicBezTo>
                  <a:cubicBezTo>
                    <a:pt x="46357" y="35003"/>
                    <a:pt x="41513" y="34735"/>
                    <a:pt x="37741" y="32124"/>
                  </a:cubicBezTo>
                  <a:cubicBezTo>
                    <a:pt x="33880" y="29423"/>
                    <a:pt x="31939" y="24781"/>
                    <a:pt x="30443" y="20317"/>
                  </a:cubicBezTo>
                  <a:cubicBezTo>
                    <a:pt x="28948" y="15854"/>
                    <a:pt x="27609" y="11144"/>
                    <a:pt x="24439" y="7663"/>
                  </a:cubicBezTo>
                  <a:cubicBezTo>
                    <a:pt x="22676" y="5743"/>
                    <a:pt x="20422" y="4315"/>
                    <a:pt x="18123" y="3087"/>
                  </a:cubicBezTo>
                  <a:cubicBezTo>
                    <a:pt x="14732" y="1327"/>
                    <a:pt x="10908" y="1"/>
                    <a:pt x="70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7" name="Google Shape;427;p25"/>
          <p:cNvSpPr/>
          <p:nvPr/>
        </p:nvSpPr>
        <p:spPr>
          <a:xfrm rot="10800000" flipH="1">
            <a:off x="7981650" y="28604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5"/>
          <p:cNvSpPr/>
          <p:nvPr/>
        </p:nvSpPr>
        <p:spPr>
          <a:xfrm rot="10800000" flipH="1">
            <a:off x="8332050" y="197515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5"/>
          <p:cNvSpPr/>
          <p:nvPr/>
        </p:nvSpPr>
        <p:spPr>
          <a:xfrm rot="10800000" flipH="1">
            <a:off x="7932450" y="4287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5"/>
          <p:cNvSpPr/>
          <p:nvPr/>
        </p:nvSpPr>
        <p:spPr>
          <a:xfrm rot="10800000" flipH="1">
            <a:off x="7695850" y="17277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5"/>
          <p:cNvSpPr/>
          <p:nvPr/>
        </p:nvSpPr>
        <p:spPr>
          <a:xfrm rot="10800000" flipH="1">
            <a:off x="8299488" y="44920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1_1"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26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34" name="Google Shape;434;p26"/>
          <p:cNvSpPr txBox="1">
            <a:spLocks noGrp="1"/>
          </p:cNvSpPr>
          <p:nvPr>
            <p:ph type="subTitle" idx="1"/>
          </p:nvPr>
        </p:nvSpPr>
        <p:spPr>
          <a:xfrm>
            <a:off x="2115575" y="1535450"/>
            <a:ext cx="20079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435" name="Google Shape;435;p26"/>
          <p:cNvSpPr txBox="1">
            <a:spLocks noGrp="1"/>
          </p:cNvSpPr>
          <p:nvPr>
            <p:ph type="subTitle" idx="2"/>
          </p:nvPr>
        </p:nvSpPr>
        <p:spPr>
          <a:xfrm>
            <a:off x="2016350" y="2145400"/>
            <a:ext cx="5111400" cy="179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6" name="Google Shape;436;p26"/>
          <p:cNvSpPr/>
          <p:nvPr/>
        </p:nvSpPr>
        <p:spPr>
          <a:xfrm flipH="1">
            <a:off x="-178543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6"/>
          <p:cNvSpPr/>
          <p:nvPr/>
        </p:nvSpPr>
        <p:spPr>
          <a:xfrm rot="10800000" flipH="1">
            <a:off x="-278322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6"/>
          <p:cNvSpPr/>
          <p:nvPr/>
        </p:nvSpPr>
        <p:spPr>
          <a:xfrm rot="-10484947">
            <a:off x="-734940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6"/>
          <p:cNvSpPr/>
          <p:nvPr/>
        </p:nvSpPr>
        <p:spPr>
          <a:xfrm rot="10800000" flipH="1">
            <a:off x="17222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6"/>
          <p:cNvSpPr/>
          <p:nvPr/>
        </p:nvSpPr>
        <p:spPr>
          <a:xfrm rot="10800000" flipH="1">
            <a:off x="832326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6"/>
          <p:cNvSpPr/>
          <p:nvPr/>
        </p:nvSpPr>
        <p:spPr>
          <a:xfrm rot="10800000" flipH="1">
            <a:off x="61551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11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7"/>
          <p:cNvSpPr txBox="1">
            <a:spLocks noGrp="1"/>
          </p:cNvSpPr>
          <p:nvPr>
            <p:ph type="title"/>
          </p:nvPr>
        </p:nvSpPr>
        <p:spPr>
          <a:xfrm>
            <a:off x="3105950" y="363275"/>
            <a:ext cx="293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44" name="Google Shape;444;p27"/>
          <p:cNvSpPr txBox="1">
            <a:spLocks noGrp="1"/>
          </p:cNvSpPr>
          <p:nvPr>
            <p:ph type="subTitle" idx="1"/>
          </p:nvPr>
        </p:nvSpPr>
        <p:spPr>
          <a:xfrm>
            <a:off x="760275" y="1535450"/>
            <a:ext cx="20079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445" name="Google Shape;445;p27"/>
          <p:cNvSpPr txBox="1">
            <a:spLocks noGrp="1"/>
          </p:cNvSpPr>
          <p:nvPr>
            <p:ph type="subTitle" idx="2"/>
          </p:nvPr>
        </p:nvSpPr>
        <p:spPr>
          <a:xfrm>
            <a:off x="540000" y="2145400"/>
            <a:ext cx="3834000" cy="17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6" name="Google Shape;446;p27"/>
          <p:cNvSpPr txBox="1">
            <a:spLocks noGrp="1"/>
          </p:cNvSpPr>
          <p:nvPr>
            <p:ph type="subTitle" idx="3"/>
          </p:nvPr>
        </p:nvSpPr>
        <p:spPr>
          <a:xfrm>
            <a:off x="4564200" y="1535450"/>
            <a:ext cx="20079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447" name="Google Shape;447;p27"/>
          <p:cNvSpPr txBox="1">
            <a:spLocks noGrp="1"/>
          </p:cNvSpPr>
          <p:nvPr>
            <p:ph type="subTitle" idx="4"/>
          </p:nvPr>
        </p:nvSpPr>
        <p:spPr>
          <a:xfrm>
            <a:off x="4440600" y="2145400"/>
            <a:ext cx="3834000" cy="17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508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lvl="1" algn="ctr" rtl="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8" name="Google Shape;448;p27"/>
          <p:cNvSpPr/>
          <p:nvPr/>
        </p:nvSpPr>
        <p:spPr>
          <a:xfrm>
            <a:off x="6082076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7"/>
          <p:cNvSpPr/>
          <p:nvPr/>
        </p:nvSpPr>
        <p:spPr>
          <a:xfrm rot="10800000">
            <a:off x="6965676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7"/>
          <p:cNvSpPr/>
          <p:nvPr/>
        </p:nvSpPr>
        <p:spPr>
          <a:xfrm rot="10484947" flipH="1">
            <a:off x="799938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7"/>
          <p:cNvSpPr/>
          <p:nvPr/>
        </p:nvSpPr>
        <p:spPr>
          <a:xfrm rot="10800000">
            <a:off x="72221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7"/>
          <p:cNvSpPr/>
          <p:nvPr/>
        </p:nvSpPr>
        <p:spPr>
          <a:xfrm rot="10800000">
            <a:off x="8177150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7"/>
          <p:cNvSpPr/>
          <p:nvPr/>
        </p:nvSpPr>
        <p:spPr>
          <a:xfrm rot="10800000">
            <a:off x="8947925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56" name="Google Shape;456;p2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57" name="Google Shape;457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58" name="Google Shape;458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59" name="Google Shape;459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OBJECT_1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2" name="Google Shape;462;p2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3" name="Google Shape;463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64" name="Google Shape;464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65" name="Google Shape;465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69" name="Google Shape;469;p30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0" name="Google Shape;470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71" name="Google Shape;471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72" name="Google Shape;472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540000" y="1028700"/>
            <a:ext cx="80640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7" name="Google Shape;47;p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8" name="Google Shape;48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55" name="Google Shape;55;p4"/>
            <p:cNvSpPr/>
            <p:nvPr/>
          </p:nvSpPr>
          <p:spPr>
            <a:xfrm>
              <a:off x="6654501" y="-116300"/>
              <a:ext cx="2684034" cy="1535681"/>
            </a:xfrm>
            <a:custGeom>
              <a:avLst/>
              <a:gdLst/>
              <a:ahLst/>
              <a:cxnLst/>
              <a:rect l="l" t="t" r="r" b="b"/>
              <a:pathLst>
                <a:path w="64695" h="36451" extrusionOk="0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 rot="5400000" flipH="1">
              <a:off x="8050932" y="-354518"/>
              <a:ext cx="808131" cy="1493289"/>
            </a:xfrm>
            <a:custGeom>
              <a:avLst/>
              <a:gdLst/>
              <a:ahLst/>
              <a:cxnLst/>
              <a:rect l="l" t="t" r="r" b="b"/>
              <a:pathLst>
                <a:path w="24039" h="44420" extrusionOk="0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avLst/>
              <a:gdLst/>
              <a:ahLst/>
              <a:cxnLst/>
              <a:rect l="l" t="t" r="r" b="b"/>
              <a:pathLst>
                <a:path w="143993" h="61524" extrusionOk="0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"/>
          <p:cNvSpPr txBox="1">
            <a:spLocks noGrp="1"/>
          </p:cNvSpPr>
          <p:nvPr>
            <p:ph type="subTitle" idx="1"/>
          </p:nvPr>
        </p:nvSpPr>
        <p:spPr>
          <a:xfrm>
            <a:off x="5069450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2"/>
          </p:nvPr>
        </p:nvSpPr>
        <p:spPr>
          <a:xfrm>
            <a:off x="50694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3"/>
          </p:nvPr>
        </p:nvSpPr>
        <p:spPr>
          <a:xfrm>
            <a:off x="1189788" y="2590588"/>
            <a:ext cx="2884800" cy="3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7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sz="21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65" name="Google Shape;65;p5"/>
          <p:cNvSpPr txBox="1">
            <a:spLocks noGrp="1"/>
          </p:cNvSpPr>
          <p:nvPr>
            <p:ph type="subTitle" idx="4"/>
          </p:nvPr>
        </p:nvSpPr>
        <p:spPr>
          <a:xfrm>
            <a:off x="1189800" y="2882600"/>
            <a:ext cx="2884800" cy="78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5"/>
          <p:cNvSpPr/>
          <p:nvPr/>
        </p:nvSpPr>
        <p:spPr>
          <a:xfrm rot="10376871">
            <a:off x="-495921" y="-203555"/>
            <a:ext cx="4143688" cy="1411694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5"/>
          <p:cNvSpPr/>
          <p:nvPr/>
        </p:nvSpPr>
        <p:spPr>
          <a:xfrm>
            <a:off x="3812651" y="34897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5"/>
          <p:cNvSpPr/>
          <p:nvPr/>
        </p:nvSpPr>
        <p:spPr>
          <a:xfrm>
            <a:off x="593226" y="8386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5"/>
          <p:cNvSpPr/>
          <p:nvPr/>
        </p:nvSpPr>
        <p:spPr>
          <a:xfrm>
            <a:off x="4418776" y="6334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5"/>
          <p:cNvSpPr/>
          <p:nvPr/>
        </p:nvSpPr>
        <p:spPr>
          <a:xfrm>
            <a:off x="2981851" y="2502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/>
          <p:nvPr/>
        </p:nvSpPr>
        <p:spPr>
          <a:xfrm flipH="1">
            <a:off x="-201027" y="-164602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"/>
          <p:cNvSpPr/>
          <p:nvPr/>
        </p:nvSpPr>
        <p:spPr>
          <a:xfrm rot="10800000">
            <a:off x="-259611" y="-297078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5"/>
          <p:cNvSpPr/>
          <p:nvPr/>
        </p:nvSpPr>
        <p:spPr>
          <a:xfrm rot="-448972">
            <a:off x="5418223" y="3906226"/>
            <a:ext cx="4114989" cy="1394558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 rot="10800000">
            <a:off x="4710711" y="472444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 rot="10800000">
            <a:off x="8391336" y="416847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 rot="10800000">
            <a:off x="5390761" y="416847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/>
          <p:nvPr/>
        </p:nvSpPr>
        <p:spPr>
          <a:xfrm rot="10800000">
            <a:off x="6002711" y="475684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 rot="10800000" flipH="1">
            <a:off x="6276637" y="4026301"/>
            <a:ext cx="3007352" cy="1244123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6885137" y="4472397"/>
            <a:ext cx="2457436" cy="930503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2" name="Google Shape;82;p6"/>
          <p:cNvSpPr/>
          <p:nvPr/>
        </p:nvSpPr>
        <p:spPr>
          <a:xfrm>
            <a:off x="6082076" y="-118290"/>
            <a:ext cx="3204343" cy="1651139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6"/>
          <p:cNvSpPr/>
          <p:nvPr/>
        </p:nvSpPr>
        <p:spPr>
          <a:xfrm rot="10800000">
            <a:off x="6965676" y="-72669"/>
            <a:ext cx="2420522" cy="1034218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6"/>
          <p:cNvSpPr/>
          <p:nvPr/>
        </p:nvSpPr>
        <p:spPr>
          <a:xfrm rot="10484947" flipH="1">
            <a:off x="7999385" y="-411807"/>
            <a:ext cx="1843431" cy="8692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6"/>
          <p:cNvSpPr/>
          <p:nvPr/>
        </p:nvSpPr>
        <p:spPr>
          <a:xfrm rot="10800000">
            <a:off x="72221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6"/>
          <p:cNvSpPr/>
          <p:nvPr/>
        </p:nvSpPr>
        <p:spPr>
          <a:xfrm rot="10800000">
            <a:off x="8177150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6"/>
          <p:cNvSpPr/>
          <p:nvPr/>
        </p:nvSpPr>
        <p:spPr>
          <a:xfrm rot="10800000">
            <a:off x="8947925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"/>
          <p:cNvSpPr txBox="1">
            <a:spLocks noGrp="1"/>
          </p:cNvSpPr>
          <p:nvPr>
            <p:ph type="title"/>
          </p:nvPr>
        </p:nvSpPr>
        <p:spPr>
          <a:xfrm>
            <a:off x="4789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1"/>
          </p:nvPr>
        </p:nvSpPr>
        <p:spPr>
          <a:xfrm>
            <a:off x="4790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7"/>
          <p:cNvSpPr/>
          <p:nvPr/>
        </p:nvSpPr>
        <p:spPr>
          <a:xfrm rot="-10667561">
            <a:off x="305871" y="4396335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7"/>
          <p:cNvSpPr/>
          <p:nvPr/>
        </p:nvSpPr>
        <p:spPr>
          <a:xfrm rot="10800000">
            <a:off x="402459" y="4303597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7"/>
          <p:cNvSpPr/>
          <p:nvPr/>
        </p:nvSpPr>
        <p:spPr>
          <a:xfrm>
            <a:off x="-272112" y="4159112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5246676" y="48207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7"/>
          <p:cNvSpPr/>
          <p:nvPr/>
        </p:nvSpPr>
        <p:spPr>
          <a:xfrm>
            <a:off x="402451" y="39521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7"/>
          <p:cNvSpPr/>
          <p:nvPr/>
        </p:nvSpPr>
        <p:spPr>
          <a:xfrm>
            <a:off x="1153051" y="43906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7"/>
          <p:cNvSpPr/>
          <p:nvPr/>
        </p:nvSpPr>
        <p:spPr>
          <a:xfrm>
            <a:off x="2859751" y="47374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"/>
          <p:cNvSpPr/>
          <p:nvPr/>
        </p:nvSpPr>
        <p:spPr>
          <a:xfrm rot="-132439" flipH="1">
            <a:off x="305871" y="-39916"/>
            <a:ext cx="4818716" cy="780968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7"/>
          <p:cNvSpPr/>
          <p:nvPr/>
        </p:nvSpPr>
        <p:spPr>
          <a:xfrm flipH="1">
            <a:off x="402459" y="-132676"/>
            <a:ext cx="2393629" cy="966464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7"/>
          <p:cNvSpPr/>
          <p:nvPr/>
        </p:nvSpPr>
        <p:spPr>
          <a:xfrm rot="10800000" flipH="1">
            <a:off x="-272112" y="-10878"/>
            <a:ext cx="2096898" cy="98915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7"/>
          <p:cNvSpPr/>
          <p:nvPr/>
        </p:nvSpPr>
        <p:spPr>
          <a:xfrm rot="10800000" flipH="1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7"/>
          <p:cNvSpPr/>
          <p:nvPr/>
        </p:nvSpPr>
        <p:spPr>
          <a:xfrm rot="10800000" flipH="1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7"/>
          <p:cNvSpPr/>
          <p:nvPr/>
        </p:nvSpPr>
        <p:spPr>
          <a:xfrm rot="10800000" flipH="1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 rot="10800000" flipH="1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2141950" y="1922950"/>
            <a:ext cx="4860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1"/>
          </p:nvPr>
        </p:nvSpPr>
        <p:spPr>
          <a:xfrm>
            <a:off x="2142050" y="2757125"/>
            <a:ext cx="4860000" cy="49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9"/>
          <p:cNvSpPr/>
          <p:nvPr/>
        </p:nvSpPr>
        <p:spPr>
          <a:xfrm rot="10800000" flipH="1">
            <a:off x="5365175" y="328529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9"/>
          <p:cNvSpPr/>
          <p:nvPr/>
        </p:nvSpPr>
        <p:spPr>
          <a:xfrm rot="10800000" flipH="1">
            <a:off x="4874550" y="442998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9"/>
          <p:cNvSpPr/>
          <p:nvPr/>
        </p:nvSpPr>
        <p:spPr>
          <a:xfrm flipH="1">
            <a:off x="536517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"/>
          <p:cNvSpPr/>
          <p:nvPr/>
        </p:nvSpPr>
        <p:spPr>
          <a:xfrm flipH="1">
            <a:off x="7188788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9"/>
          <p:cNvSpPr/>
          <p:nvPr/>
        </p:nvSpPr>
        <p:spPr>
          <a:xfrm flipH="1">
            <a:off x="6621274" y="3703451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9"/>
          <p:cNvSpPr/>
          <p:nvPr/>
        </p:nvSpPr>
        <p:spPr>
          <a:xfrm flipH="1">
            <a:off x="783287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"/>
          <p:cNvSpPr/>
          <p:nvPr/>
        </p:nvSpPr>
        <p:spPr>
          <a:xfrm flipH="1">
            <a:off x="8890913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9"/>
          <p:cNvSpPr/>
          <p:nvPr/>
        </p:nvSpPr>
        <p:spPr>
          <a:xfrm flipH="1">
            <a:off x="-260192" y="166613"/>
            <a:ext cx="4058317" cy="172978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9"/>
          <p:cNvSpPr/>
          <p:nvPr/>
        </p:nvSpPr>
        <p:spPr>
          <a:xfrm flipH="1">
            <a:off x="158481" y="-333462"/>
            <a:ext cx="4130269" cy="1085168"/>
          </a:xfrm>
          <a:custGeom>
            <a:avLst/>
            <a:gdLst/>
            <a:ahLst/>
            <a:cxnLst/>
            <a:rect l="l" t="t" r="r" b="b"/>
            <a:pathLst>
              <a:path w="72716" h="43165" extrusionOk="0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9"/>
          <p:cNvSpPr/>
          <p:nvPr/>
        </p:nvSpPr>
        <p:spPr>
          <a:xfrm rot="10800000" flipH="1">
            <a:off x="369972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"/>
          <p:cNvSpPr/>
          <p:nvPr/>
        </p:nvSpPr>
        <p:spPr>
          <a:xfrm rot="10800000" flipH="1">
            <a:off x="1811013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 rot="10800000" flipH="1">
            <a:off x="-332175" y="-43579"/>
            <a:ext cx="2874201" cy="1521816"/>
          </a:xfrm>
          <a:custGeom>
            <a:avLst/>
            <a:gdLst/>
            <a:ahLst/>
            <a:cxnLst/>
            <a:rect l="l" t="t" r="r" b="b"/>
            <a:pathLst>
              <a:path w="80952" h="42859" extrusionOk="0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 rot="10800000" flipH="1">
            <a:off x="123202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 rot="10800000" flipH="1">
            <a:off x="108888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"/>
          <p:cNvSpPr txBox="1">
            <a:spLocks noGrp="1"/>
          </p:cNvSpPr>
          <p:nvPr>
            <p:ph type="body" idx="1"/>
          </p:nvPr>
        </p:nvSpPr>
        <p:spPr>
          <a:xfrm>
            <a:off x="540000" y="540000"/>
            <a:ext cx="3590400" cy="9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3000" b="1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</a:lstStyle>
          <a:p>
            <a:endParaRPr/>
          </a:p>
        </p:txBody>
      </p:sp>
      <p:sp>
        <p:nvSpPr>
          <p:cNvPr id="142" name="Google Shape;142;p10"/>
          <p:cNvSpPr/>
          <p:nvPr/>
        </p:nvSpPr>
        <p:spPr>
          <a:xfrm flipH="1">
            <a:off x="3426309" y="3056502"/>
            <a:ext cx="5986869" cy="2127192"/>
          </a:xfrm>
          <a:custGeom>
            <a:avLst/>
            <a:gdLst/>
            <a:ahLst/>
            <a:cxnLst/>
            <a:rect l="l" t="t" r="r" b="b"/>
            <a:pathLst>
              <a:path w="143993" h="61524" extrusionOk="0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0"/>
          <p:cNvSpPr/>
          <p:nvPr/>
        </p:nvSpPr>
        <p:spPr>
          <a:xfrm rot="10800000" flipH="1">
            <a:off x="5737690" y="3381530"/>
            <a:ext cx="3675485" cy="1893812"/>
          </a:xfrm>
          <a:custGeom>
            <a:avLst/>
            <a:gdLst/>
            <a:ahLst/>
            <a:cxnLst/>
            <a:rect l="l" t="t" r="r" b="b"/>
            <a:pathLst>
              <a:path w="64695" h="36451" extrusionOk="0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0"/>
          <p:cNvSpPr/>
          <p:nvPr/>
        </p:nvSpPr>
        <p:spPr>
          <a:xfrm rot="315040">
            <a:off x="7305814" y="4459737"/>
            <a:ext cx="2114446" cy="997085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0"/>
          <p:cNvSpPr/>
          <p:nvPr/>
        </p:nvSpPr>
        <p:spPr>
          <a:xfrm flipH="1">
            <a:off x="5699552" y="47843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0"/>
          <p:cNvSpPr/>
          <p:nvPr/>
        </p:nvSpPr>
        <p:spPr>
          <a:xfrm flipH="1">
            <a:off x="8043764" y="3943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0"/>
          <p:cNvSpPr/>
          <p:nvPr/>
        </p:nvSpPr>
        <p:spPr>
          <a:xfrm flipH="1">
            <a:off x="8476477" y="34271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0"/>
          <p:cNvSpPr/>
          <p:nvPr/>
        </p:nvSpPr>
        <p:spPr>
          <a:xfrm flipH="1">
            <a:off x="7442277" y="35570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 txBox="1">
            <a:spLocks noGrp="1"/>
          </p:cNvSpPr>
          <p:nvPr>
            <p:ph type="title" hasCustomPrompt="1"/>
          </p:nvPr>
        </p:nvSpPr>
        <p:spPr>
          <a:xfrm>
            <a:off x="1217350" y="1604400"/>
            <a:ext cx="6709200" cy="14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1" name="Google Shape;151;p11"/>
          <p:cNvSpPr txBox="1">
            <a:spLocks noGrp="1"/>
          </p:cNvSpPr>
          <p:nvPr>
            <p:ph type="body" idx="1"/>
          </p:nvPr>
        </p:nvSpPr>
        <p:spPr>
          <a:xfrm>
            <a:off x="1668825" y="3087600"/>
            <a:ext cx="5806200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2" name="Google Shape;152;p11"/>
          <p:cNvSpPr/>
          <p:nvPr/>
        </p:nvSpPr>
        <p:spPr>
          <a:xfrm rot="10800000" flipH="1">
            <a:off x="2527149" y="4367365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1"/>
          <p:cNvSpPr/>
          <p:nvPr/>
        </p:nvSpPr>
        <p:spPr>
          <a:xfrm>
            <a:off x="6198946" y="4555768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1"/>
          <p:cNvSpPr/>
          <p:nvPr/>
        </p:nvSpPr>
        <p:spPr>
          <a:xfrm rot="-7520738" flipH="1">
            <a:off x="7812289" y="3760467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1"/>
          <p:cNvSpPr/>
          <p:nvPr/>
        </p:nvSpPr>
        <p:spPr>
          <a:xfrm flipH="1">
            <a:off x="5018091" y="47256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1"/>
          <p:cNvSpPr/>
          <p:nvPr/>
        </p:nvSpPr>
        <p:spPr>
          <a:xfrm flipH="1">
            <a:off x="7887341" y="4554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1"/>
          <p:cNvSpPr/>
          <p:nvPr/>
        </p:nvSpPr>
        <p:spPr>
          <a:xfrm flipH="1">
            <a:off x="8652966" y="36287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1"/>
          <p:cNvSpPr/>
          <p:nvPr/>
        </p:nvSpPr>
        <p:spPr>
          <a:xfrm flipH="1">
            <a:off x="7477516" y="43673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1"/>
          <p:cNvSpPr/>
          <p:nvPr/>
        </p:nvSpPr>
        <p:spPr>
          <a:xfrm flipH="1">
            <a:off x="-426404" y="-84700"/>
            <a:ext cx="6890071" cy="880003"/>
          </a:xfrm>
          <a:custGeom>
            <a:avLst/>
            <a:gdLst/>
            <a:ahLst/>
            <a:cxnLst/>
            <a:rect l="l" t="t" r="r" b="b"/>
            <a:pathLst>
              <a:path w="79484" h="14785" extrusionOk="0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"/>
          <p:cNvSpPr/>
          <p:nvPr/>
        </p:nvSpPr>
        <p:spPr>
          <a:xfrm rot="10800000">
            <a:off x="-294784" y="-365201"/>
            <a:ext cx="3086654" cy="972101"/>
          </a:xfrm>
          <a:custGeom>
            <a:avLst/>
            <a:gdLst/>
            <a:ahLst/>
            <a:cxnLst/>
            <a:rect l="l" t="t" r="r" b="b"/>
            <a:pathLst>
              <a:path w="49839" h="23502" extrusionOk="0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1"/>
          <p:cNvSpPr/>
          <p:nvPr/>
        </p:nvSpPr>
        <p:spPr>
          <a:xfrm rot="3279262" flipH="1">
            <a:off x="-226292" y="-691608"/>
            <a:ext cx="1404819" cy="2093810"/>
          </a:xfrm>
          <a:custGeom>
            <a:avLst/>
            <a:gdLst/>
            <a:ahLst/>
            <a:cxnLst/>
            <a:rect l="l" t="t" r="r" b="b"/>
            <a:pathLst>
              <a:path w="24039" h="44420" extrusionOk="0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1"/>
          <p:cNvSpPr/>
          <p:nvPr/>
        </p:nvSpPr>
        <p:spPr>
          <a:xfrm flipH="1">
            <a:off x="885666" y="60690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1"/>
          <p:cNvSpPr/>
          <p:nvPr/>
        </p:nvSpPr>
        <p:spPr>
          <a:xfrm flipH="1">
            <a:off x="2476066" y="6665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1"/>
          <p:cNvSpPr/>
          <p:nvPr/>
        </p:nvSpPr>
        <p:spPr>
          <a:xfrm flipH="1">
            <a:off x="82941" y="14352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sz="3000" b="1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prolongedgrief.columbia.edu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6FA92-EB73-2012-A96F-36CA2C615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347" y="953803"/>
            <a:ext cx="7787100" cy="2086500"/>
          </a:xfrm>
        </p:spPr>
        <p:txBody>
          <a:bodyPr/>
          <a:lstStyle/>
          <a:p>
            <a:r>
              <a:rPr lang="en-US"/>
              <a:t>Recognizing &amp; Responding to Prolonged Grief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AC9DC7E-878D-DE90-3D02-5AE0C0A9A4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72748" y="3524184"/>
            <a:ext cx="4863893" cy="665513"/>
          </a:xfrm>
        </p:spPr>
        <p:txBody>
          <a:bodyPr/>
          <a:lstStyle/>
          <a:p>
            <a:r>
              <a:rPr lang="en-US"/>
              <a:t>Presenter: Rev </a:t>
            </a:r>
            <a:r>
              <a:rPr lang="en-US" err="1"/>
              <a:t>Torin</a:t>
            </a:r>
            <a:r>
              <a:rPr lang="en-US"/>
              <a:t> T. Sanders, Ph.D., LSCW-BACS</a:t>
            </a:r>
          </a:p>
        </p:txBody>
      </p:sp>
    </p:spTree>
    <p:extLst>
      <p:ext uri="{BB962C8B-B14F-4D97-AF65-F5344CB8AC3E}">
        <p14:creationId xmlns:p14="http://schemas.microsoft.com/office/powerpoint/2010/main" val="826420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7"/>
          <p:cNvSpPr txBox="1">
            <a:spLocks noGrp="1"/>
          </p:cNvSpPr>
          <p:nvPr>
            <p:ph type="title"/>
          </p:nvPr>
        </p:nvSpPr>
        <p:spPr>
          <a:xfrm>
            <a:off x="2334050" y="638175"/>
            <a:ext cx="498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000"/>
              <a:t>Key factors of PGD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162427-D6DB-5CEF-1A15-1E3C16ACA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419" y="2142493"/>
            <a:ext cx="5345235" cy="1332775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400">
                <a:solidFill>
                  <a:schemeClr val="tx1"/>
                </a:solidFill>
                <a:ea typeface="Calibri"/>
                <a:cs typeface="Calibri"/>
              </a:rPr>
              <a:t>Persistent and pervasive grief response</a:t>
            </a:r>
            <a:endParaRPr lang="en-US" sz="240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>
                <a:solidFill>
                  <a:schemeClr val="tx1"/>
                </a:solidFill>
                <a:ea typeface="Calibri"/>
                <a:cs typeface="Calibri"/>
              </a:rPr>
              <a:t>Grief is central and dominates mental life</a:t>
            </a:r>
          </a:p>
          <a:p>
            <a:pPr marL="285750" indent="-285750">
              <a:buFont typeface="Arial"/>
              <a:buChar char="•"/>
            </a:pPr>
            <a:r>
              <a:rPr lang="en-US" sz="2400">
                <a:solidFill>
                  <a:schemeClr val="tx1"/>
                </a:solidFill>
                <a:ea typeface="Calibri"/>
                <a:cs typeface="Calibri"/>
              </a:rPr>
              <a:t>Distinct from Major Depressive Disorder (MDD) and Post-Traumatic Stress Disorder (PTSD)</a:t>
            </a:r>
            <a:endParaRPr 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7"/>
          <p:cNvSpPr txBox="1">
            <a:spLocks noGrp="1"/>
          </p:cNvSpPr>
          <p:nvPr>
            <p:ph type="title"/>
          </p:nvPr>
        </p:nvSpPr>
        <p:spPr>
          <a:xfrm>
            <a:off x="2334050" y="638175"/>
            <a:ext cx="498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000" dirty="0"/>
              <a:t>PGD </a:t>
            </a:r>
            <a:r>
              <a:rPr lang="en-US" sz="3000" dirty="0"/>
              <a:t>VS MDD</a:t>
            </a:r>
            <a:endParaRPr lang="en" sz="3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162427-D6DB-5CEF-1A15-1E3C16ACA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419" y="2142493"/>
            <a:ext cx="5345235" cy="1332775"/>
          </a:xfrm>
        </p:spPr>
        <p:txBody>
          <a:bodyPr/>
          <a:lstStyle/>
          <a:p>
            <a:pPr marL="0" indent="0"/>
            <a:r>
              <a:rPr lang="en-US" sz="2400" dirty="0">
                <a:solidFill>
                  <a:schemeClr val="tx1"/>
                </a:solidFill>
              </a:rPr>
              <a:t>Waves/pangs of grief vs Continuous negative emotions</a:t>
            </a:r>
          </a:p>
        </p:txBody>
      </p:sp>
    </p:spTree>
    <p:extLst>
      <p:ext uri="{BB962C8B-B14F-4D97-AF65-F5344CB8AC3E}">
        <p14:creationId xmlns:p14="http://schemas.microsoft.com/office/powerpoint/2010/main" val="2164416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7"/>
          <p:cNvSpPr txBox="1">
            <a:spLocks noGrp="1"/>
          </p:cNvSpPr>
          <p:nvPr>
            <p:ph type="title"/>
          </p:nvPr>
        </p:nvSpPr>
        <p:spPr>
          <a:xfrm>
            <a:off x="2334050" y="638175"/>
            <a:ext cx="498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000" dirty="0"/>
              <a:t>PGD </a:t>
            </a:r>
            <a:r>
              <a:rPr lang="en-US" sz="3000" dirty="0"/>
              <a:t>VS MDD</a:t>
            </a:r>
            <a:endParaRPr lang="en" sz="3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162427-D6DB-5CEF-1A15-1E3C16ACA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419" y="2142493"/>
            <a:ext cx="5345235" cy="1332775"/>
          </a:xfrm>
        </p:spPr>
        <p:txBody>
          <a:bodyPr/>
          <a:lstStyle/>
          <a:p>
            <a:pPr marL="0" indent="0"/>
            <a:r>
              <a:rPr lang="en-US" sz="2400" dirty="0">
                <a:solidFill>
                  <a:schemeClr val="tx1"/>
                </a:solidFill>
              </a:rPr>
              <a:t>Maintains connections with family/friends who can console</a:t>
            </a:r>
          </a:p>
          <a:p>
            <a:pPr marL="0" indent="0"/>
            <a:r>
              <a:rPr lang="en-US" sz="2400" dirty="0">
                <a:solidFill>
                  <a:schemeClr val="tx1"/>
                </a:solidFill>
              </a:rPr>
              <a:t>V</a:t>
            </a:r>
          </a:p>
          <a:p>
            <a:pPr marL="0" indent="0"/>
            <a:r>
              <a:rPr lang="en-US" sz="2400" dirty="0">
                <a:solidFill>
                  <a:schemeClr val="tx1"/>
                </a:solidFill>
              </a:rPr>
              <a:t>Withdraws from everyone; difficult to console</a:t>
            </a:r>
          </a:p>
          <a:p>
            <a:pPr marL="0" indent="0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80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37"/>
          <p:cNvSpPr txBox="1">
            <a:spLocks noGrp="1"/>
          </p:cNvSpPr>
          <p:nvPr>
            <p:ph type="title"/>
          </p:nvPr>
        </p:nvSpPr>
        <p:spPr>
          <a:xfrm>
            <a:off x="2334050" y="638175"/>
            <a:ext cx="4989000" cy="8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3000" dirty="0"/>
              <a:t>PGD </a:t>
            </a:r>
            <a:r>
              <a:rPr lang="en-US" sz="3000" dirty="0"/>
              <a:t>VS MDD</a:t>
            </a:r>
            <a:endParaRPr lang="en" sz="3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162427-D6DB-5CEF-1A15-1E3C16ACA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419" y="2142493"/>
            <a:ext cx="5345235" cy="1332775"/>
          </a:xfrm>
        </p:spPr>
        <p:txBody>
          <a:bodyPr/>
          <a:lstStyle/>
          <a:p>
            <a:pPr marL="0" indent="0"/>
            <a:r>
              <a:rPr lang="en-US" sz="2400" dirty="0">
                <a:solidFill>
                  <a:schemeClr val="tx1"/>
                </a:solidFill>
              </a:rPr>
              <a:t>Depressed mood triggered by thoughts of deceased</a:t>
            </a:r>
          </a:p>
          <a:p>
            <a:pPr marL="0" indent="0"/>
            <a:r>
              <a:rPr lang="en-US" sz="2400" dirty="0">
                <a:solidFill>
                  <a:schemeClr val="tx1"/>
                </a:solidFill>
              </a:rPr>
              <a:t>Vs</a:t>
            </a:r>
          </a:p>
          <a:p>
            <a:pPr marL="0" indent="0"/>
            <a:r>
              <a:rPr lang="en-US" sz="2400" dirty="0">
                <a:solidFill>
                  <a:schemeClr val="tx1"/>
                </a:solidFill>
              </a:rPr>
              <a:t>Depressed mood not tied to specific thoughts or preoccupations</a:t>
            </a:r>
          </a:p>
          <a:p>
            <a:pPr marL="0" indent="0"/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552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9BD35-2700-A9F7-6BA3-ADA8513D9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129" y="1017176"/>
            <a:ext cx="4860000" cy="822300"/>
          </a:xfrm>
        </p:spPr>
        <p:txBody>
          <a:bodyPr/>
          <a:lstStyle/>
          <a:p>
            <a:r>
              <a:rPr lang="en-US"/>
              <a:t>Risk Factors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EE102D-16BD-9D32-53CC-466416F9A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8720" y="1689607"/>
            <a:ext cx="5916735" cy="3176670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800">
                <a:solidFill>
                  <a:srgbClr val="444444"/>
                </a:solidFill>
                <a:latin typeface="Calibri"/>
                <a:ea typeface="Calibri"/>
                <a:cs typeface="Calibri"/>
              </a:rPr>
              <a:t>Unexpected or violent death</a:t>
            </a:r>
          </a:p>
          <a:p>
            <a:pPr marL="285750" indent="-285750">
              <a:buFont typeface="Arial"/>
              <a:buChar char="•"/>
            </a:pPr>
            <a:r>
              <a:rPr lang="en-US" sz="2800">
                <a:solidFill>
                  <a:srgbClr val="444444"/>
                </a:solidFill>
                <a:latin typeface="Calibri"/>
                <a:ea typeface="Calibri"/>
                <a:cs typeface="Calibri"/>
              </a:rPr>
              <a:t>Loss of a child or spouse</a:t>
            </a:r>
          </a:p>
          <a:p>
            <a:pPr marL="285750" indent="-285750">
              <a:buFont typeface="Arial"/>
              <a:buChar char="•"/>
            </a:pPr>
            <a:r>
              <a:rPr lang="en-US" sz="2800">
                <a:solidFill>
                  <a:srgbClr val="444444"/>
                </a:solidFill>
                <a:latin typeface="Calibri"/>
                <a:ea typeface="Calibri"/>
                <a:cs typeface="Calibri"/>
              </a:rPr>
              <a:t>Previous mental health issues</a:t>
            </a:r>
          </a:p>
          <a:p>
            <a:pPr marL="285750" indent="-285750">
              <a:buFont typeface="Arial"/>
              <a:buChar char="•"/>
            </a:pPr>
            <a:r>
              <a:rPr lang="en-US" sz="2800">
                <a:solidFill>
                  <a:srgbClr val="444444"/>
                </a:solidFill>
                <a:latin typeface="Calibri"/>
                <a:ea typeface="Calibri"/>
                <a:cs typeface="Calibri"/>
              </a:rPr>
              <a:t>Lack of social support or cultural acknowledgment of grief</a:t>
            </a:r>
          </a:p>
          <a:p>
            <a:pPr marL="285750" indent="-285750">
              <a:buFont typeface="Arial"/>
              <a:buChar char="•"/>
            </a:pPr>
            <a:r>
              <a:rPr lang="en-US" sz="2800">
                <a:solidFill>
                  <a:srgbClr val="444444"/>
                </a:solidFill>
                <a:latin typeface="Calibri"/>
                <a:ea typeface="Calibri"/>
                <a:cs typeface="Calibri"/>
              </a:rPr>
              <a:t>Being a caregiver to the deceased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341022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FB24-7C6D-99C9-D437-8CBCBE95F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4400"/>
              <a:t>Impact of PGD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20B5E42-8CF9-5711-8424-3DE81DBC16C8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40000" y="1126475"/>
            <a:ext cx="8064000" cy="3264408"/>
          </a:xfrm>
        </p:spPr>
        <p:txBody>
          <a:bodyPr anchor="t">
            <a:normAutofit/>
          </a:bodyPr>
          <a:lstStyle/>
          <a:p>
            <a:pPr algn="ctr"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accent6"/>
                </a:solidFill>
              </a:rPr>
              <a:t>Emotional suffering and suicidal ideation</a:t>
            </a:r>
          </a:p>
          <a:p>
            <a:pPr algn="ctr"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accent6"/>
                </a:solidFill>
              </a:rPr>
              <a:t>Physical health deterioration (e.g., cardiovascular stress, sleep issues)</a:t>
            </a:r>
          </a:p>
          <a:p>
            <a:pPr algn="ctr"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accent6"/>
                </a:solidFill>
              </a:rPr>
              <a:t>Increased risk for substance abuse</a:t>
            </a:r>
          </a:p>
          <a:p>
            <a:pPr algn="ctr">
              <a:spcAft>
                <a:spcPts val="600"/>
              </a:spcAft>
              <a:buClr>
                <a:srgbClr val="000000"/>
              </a:buClr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accent6"/>
                </a:solidFill>
              </a:rPr>
              <a:t>Impairment in occupational and social roles</a:t>
            </a:r>
          </a:p>
        </p:txBody>
      </p:sp>
    </p:spTree>
    <p:extLst>
      <p:ext uri="{BB962C8B-B14F-4D97-AF65-F5344CB8AC3E}">
        <p14:creationId xmlns:p14="http://schemas.microsoft.com/office/powerpoint/2010/main" val="610218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B9DB8-98CD-92FA-13F1-F3951AF0B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PGD INSTRUMENTS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8D759-F02B-246A-4608-6F666845AF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>
                <a:latin typeface="Eras Bold ITC" panose="020B0907030504020204" pitchFamily="34" charset="0"/>
              </a:rPr>
              <a:t>Structured Clinical Interview </a:t>
            </a:r>
          </a:p>
          <a:p>
            <a:endParaRPr lang="en-US" sz="1600" dirty="0">
              <a:latin typeface="Eras Bold ITC" panose="020B0907030504020204" pitchFamily="34" charset="0"/>
            </a:endParaRPr>
          </a:p>
          <a:p>
            <a:endParaRPr lang="en-US" sz="1600" dirty="0">
              <a:latin typeface="Eras Bold ITC" panose="020B0907030504020204" pitchFamily="34" charset="0"/>
            </a:endParaRPr>
          </a:p>
          <a:p>
            <a:endParaRPr lang="en-US" sz="1600" dirty="0">
              <a:latin typeface="Eras Bold ITC" panose="020B0907030504020204" pitchFamily="34" charset="0"/>
            </a:endParaRPr>
          </a:p>
          <a:p>
            <a:pPr marL="114300" indent="0">
              <a:buNone/>
            </a:pPr>
            <a:endParaRPr lang="en-US" sz="1600" dirty="0">
              <a:latin typeface="Eras Bold ITC" panose="020B0907030504020204" pitchFamily="34" charset="0"/>
            </a:endParaRPr>
          </a:p>
          <a:p>
            <a:endParaRPr lang="en-US" sz="1600" dirty="0">
              <a:latin typeface="Eras Bold ITC" panose="020B0907030504020204" pitchFamily="34" charset="0"/>
            </a:endParaRPr>
          </a:p>
          <a:p>
            <a:r>
              <a:rPr lang="en-US" sz="1600" dirty="0">
                <a:latin typeface="Eras Bold ITC" panose="020B0907030504020204" pitchFamily="34" charset="0"/>
              </a:rPr>
              <a:t>PG-13-R by </a:t>
            </a:r>
            <a:r>
              <a:rPr lang="en-US" sz="1600" dirty="0" err="1">
                <a:latin typeface="Eras Bold ITC" panose="020B0907030504020204" pitchFamily="34" charset="0"/>
              </a:rPr>
              <a:t>Prigerson</a:t>
            </a:r>
            <a:r>
              <a:rPr lang="en-US" sz="1600" dirty="0">
                <a:latin typeface="Eras Bold ITC" panose="020B0907030504020204" pitchFamily="34" charset="0"/>
              </a:rPr>
              <a:t> (2022)  - Cutoff score is 30</a:t>
            </a:r>
          </a:p>
        </p:txBody>
      </p:sp>
    </p:spTree>
    <p:extLst>
      <p:ext uri="{BB962C8B-B14F-4D97-AF65-F5344CB8AC3E}">
        <p14:creationId xmlns:p14="http://schemas.microsoft.com/office/powerpoint/2010/main" val="4096542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1E2D8-80C6-3004-B0A4-12A27BB4D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3275"/>
            <a:ext cx="8064000" cy="11442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300" b="0"/>
              <a:t>Core Themes of Prolonged Grief Disorder Therapy (PGDT)</a:t>
            </a:r>
            <a:endParaRPr lang="en-US" sz="2300"/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9E6DD152-3EBB-3399-F030-285D25A831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2187622"/>
              </p:ext>
            </p:extLst>
          </p:nvPr>
        </p:nvGraphicFramePr>
        <p:xfrm>
          <a:off x="540000" y="1126475"/>
          <a:ext cx="8064000" cy="326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0382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B9DB8-98CD-92FA-13F1-F3951AF0B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CHALLENGING GRIEF RESPONSES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8D759-F02B-246A-4608-6F666845AF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Eras Bold ITC" panose="020B0907030504020204" pitchFamily="34" charset="0"/>
            </a:endParaRPr>
          </a:p>
          <a:p>
            <a:endParaRPr lang="en-US" sz="1600" dirty="0">
              <a:latin typeface="Eras Bold ITC" panose="020B0907030504020204" pitchFamily="34" charset="0"/>
            </a:endParaRPr>
          </a:p>
          <a:p>
            <a:r>
              <a:rPr lang="en-US" sz="1600" dirty="0">
                <a:latin typeface="Eras Bold ITC" panose="020B0907030504020204" pitchFamily="34" charset="0"/>
              </a:rPr>
              <a:t>Certain grief coping responses derail the grief process – </a:t>
            </a:r>
          </a:p>
          <a:p>
            <a:endParaRPr lang="en-US" sz="1600" dirty="0">
              <a:latin typeface="Eras Bold ITC" panose="020B0907030504020204" pitchFamily="34" charset="0"/>
            </a:endParaRPr>
          </a:p>
          <a:p>
            <a:pPr marL="114300" indent="0">
              <a:buNone/>
            </a:pPr>
            <a:r>
              <a:rPr lang="en-US" sz="1600" dirty="0">
                <a:latin typeface="Eras Bold ITC" panose="020B0907030504020204" pitchFamily="34" charset="0"/>
              </a:rPr>
              <a:t>	</a:t>
            </a:r>
            <a:r>
              <a:rPr lang="en-US" sz="2400" dirty="0">
                <a:latin typeface="Eras Bold ITC" panose="020B0907030504020204" pitchFamily="34" charset="0"/>
              </a:rPr>
              <a:t>protest</a:t>
            </a:r>
          </a:p>
          <a:p>
            <a:pPr marL="114300" indent="0">
              <a:buNone/>
            </a:pPr>
            <a:r>
              <a:rPr lang="en-US" sz="2400" dirty="0">
                <a:latin typeface="Eras Bold ITC" panose="020B0907030504020204" pitchFamily="34" charset="0"/>
              </a:rPr>
              <a:t>	self-blame </a:t>
            </a:r>
          </a:p>
          <a:p>
            <a:pPr marL="114300" indent="0">
              <a:buNone/>
            </a:pPr>
            <a:r>
              <a:rPr lang="en-US" sz="2400" dirty="0">
                <a:latin typeface="Eras Bold ITC" panose="020B0907030504020204" pitchFamily="34" charset="0"/>
              </a:rPr>
              <a:t>	anger </a:t>
            </a:r>
          </a:p>
          <a:p>
            <a:pPr marL="114300" indent="0">
              <a:buNone/>
            </a:pPr>
            <a:r>
              <a:rPr lang="en-US" sz="2400" dirty="0">
                <a:latin typeface="Eras Bold ITC" panose="020B0907030504020204" pitchFamily="34" charset="0"/>
              </a:rPr>
              <a:t>	counterfactual thinking </a:t>
            </a:r>
          </a:p>
          <a:p>
            <a:pPr marL="114300" indent="0">
              <a:buNone/>
            </a:pPr>
            <a:r>
              <a:rPr lang="en-US" sz="2400" dirty="0">
                <a:latin typeface="Eras Bold ITC" panose="020B0907030504020204" pitchFamily="34" charset="0"/>
              </a:rPr>
              <a:t>	avoidance</a:t>
            </a:r>
          </a:p>
          <a:p>
            <a:pPr marL="114300" indent="0">
              <a:buNone/>
            </a:pPr>
            <a:endParaRPr lang="en-US" sz="1600" dirty="0">
              <a:latin typeface="Eras Bold ITC" panose="020B0907030504020204" pitchFamily="34" charset="0"/>
            </a:endParaRPr>
          </a:p>
          <a:p>
            <a:pPr marL="114300" indent="0">
              <a:buNone/>
            </a:pPr>
            <a:endParaRPr lang="en-US" sz="1600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539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B9DB8-98CD-92FA-13F1-F3951AF0B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HEALING MILESTONES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8D759-F02B-246A-4608-6F666845AF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Eras Bold ITC" panose="020B0907030504020204" pitchFamily="34" charset="0"/>
            </a:endParaRPr>
          </a:p>
          <a:p>
            <a:r>
              <a:rPr lang="en-US" sz="1600" dirty="0">
                <a:latin typeface="Eras Bold ITC" panose="020B0907030504020204" pitchFamily="34" charset="0"/>
              </a:rPr>
              <a:t>Understanding &amp; accepting grief</a:t>
            </a:r>
          </a:p>
          <a:p>
            <a:r>
              <a:rPr lang="en-US" sz="1600" dirty="0">
                <a:latin typeface="Eras Bold ITC" panose="020B0907030504020204" pitchFamily="34" charset="0"/>
              </a:rPr>
              <a:t>Managing grief emotions</a:t>
            </a:r>
          </a:p>
          <a:p>
            <a:r>
              <a:rPr lang="en-US" sz="1600" dirty="0">
                <a:latin typeface="Eras Bold ITC" panose="020B0907030504020204" pitchFamily="34" charset="0"/>
              </a:rPr>
              <a:t>Seeing a promising future</a:t>
            </a:r>
          </a:p>
          <a:p>
            <a:r>
              <a:rPr lang="en-US" sz="1600" dirty="0">
                <a:latin typeface="Eras Bold ITC" panose="020B0907030504020204" pitchFamily="34" charset="0"/>
              </a:rPr>
              <a:t>Strengthening relationships</a:t>
            </a:r>
          </a:p>
          <a:p>
            <a:pPr marL="114300" indent="0">
              <a:buNone/>
            </a:pPr>
            <a:endParaRPr lang="en-US" sz="1600" dirty="0">
              <a:latin typeface="Eras Bold ITC" panose="020B0907030504020204" pitchFamily="34" charset="0"/>
            </a:endParaRPr>
          </a:p>
          <a:p>
            <a:pPr marL="114300" indent="0">
              <a:buNone/>
            </a:pPr>
            <a:endParaRPr lang="en-US" sz="1600" dirty="0">
              <a:latin typeface="Eras Bold ITC" panose="020B0907030504020204" pitchFamily="34" charset="0"/>
            </a:endParaRPr>
          </a:p>
          <a:p>
            <a:r>
              <a:rPr lang="en-US" sz="1600" dirty="0">
                <a:latin typeface="Eras Bold ITC" panose="020B0907030504020204" pitchFamily="34" charset="0"/>
              </a:rPr>
              <a:t>Narrating the story of the death (Imaginal revisiting)</a:t>
            </a:r>
          </a:p>
          <a:p>
            <a:r>
              <a:rPr lang="en-US" sz="1600" dirty="0">
                <a:latin typeface="Eras Bold ITC" panose="020B0907030504020204" pitchFamily="34" charset="0"/>
              </a:rPr>
              <a:t>Living with reminders (situational revisiting)</a:t>
            </a:r>
          </a:p>
          <a:p>
            <a:r>
              <a:rPr lang="en-US" sz="1600" dirty="0">
                <a:latin typeface="Eras Bold ITC" panose="020B0907030504020204" pitchFamily="34" charset="0"/>
              </a:rPr>
              <a:t>Connecting with reminders (imaginal conversation)</a:t>
            </a:r>
          </a:p>
          <a:p>
            <a:endParaRPr lang="en-US" sz="2400" dirty="0">
              <a:latin typeface="Eras Bold ITC" panose="020B0907030504020204" pitchFamily="34" charset="0"/>
            </a:endParaRPr>
          </a:p>
          <a:p>
            <a:pPr marL="114300" indent="0">
              <a:buNone/>
            </a:pPr>
            <a:endParaRPr lang="en-US" sz="1600" dirty="0">
              <a:latin typeface="Eras Bold ITC" panose="020B0907030504020204" pitchFamily="34" charset="0"/>
            </a:endParaRPr>
          </a:p>
          <a:p>
            <a:pPr marL="114300" indent="0">
              <a:buNone/>
            </a:pPr>
            <a:endParaRPr lang="en-US" sz="1600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5076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1"/>
          <p:cNvSpPr txBox="1">
            <a:spLocks noGrp="1"/>
          </p:cNvSpPr>
          <p:nvPr>
            <p:ph type="ctrTitle"/>
          </p:nvPr>
        </p:nvSpPr>
        <p:spPr>
          <a:xfrm>
            <a:off x="678600" y="1484550"/>
            <a:ext cx="7787100" cy="208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Center for Grief &amp; Trauma Therapy</a:t>
            </a:r>
            <a:endParaRPr/>
          </a:p>
        </p:txBody>
      </p:sp>
      <p:sp>
        <p:nvSpPr>
          <p:cNvPr id="478" name="Google Shape;478;p31"/>
          <p:cNvSpPr txBox="1">
            <a:spLocks noGrp="1"/>
          </p:cNvSpPr>
          <p:nvPr>
            <p:ph type="subTitle" idx="1"/>
          </p:nvPr>
        </p:nvSpPr>
        <p:spPr>
          <a:xfrm>
            <a:off x="2547600" y="3371050"/>
            <a:ext cx="4048800" cy="3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Torin T. Sanders, Ph. D., LCSW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DIRECTOR</a:t>
            </a:r>
            <a:endParaRPr/>
          </a:p>
        </p:txBody>
      </p:sp>
      <p:pic>
        <p:nvPicPr>
          <p:cNvPr id="479" name="Google Shape;47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4825" y="4043975"/>
            <a:ext cx="2774650" cy="100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A33A0-A311-EE8B-90E5-F1ECE9C36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</p:spPr>
        <p:txBody>
          <a:bodyPr wrap="square" anchor="ctr">
            <a:normAutofit/>
          </a:bodyPr>
          <a:lstStyle/>
          <a:p>
            <a:r>
              <a:rPr lang="en-US" b="0"/>
              <a:t>What PGDT Looks Like in Practice</a:t>
            </a:r>
            <a:endParaRPr lang="en-US" dirty="0" err="1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A12B3-3A63-419B-003E-D874DCAA2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</p:spPr>
        <p:txBody>
          <a:bodyPr wrap="square" anchor="t">
            <a:normAutofit/>
          </a:bodyPr>
          <a:lstStyle/>
          <a:p>
            <a:r>
              <a:rPr lang="en-US" b="1" dirty="0"/>
              <a:t>Typically 16 sessions, structured around key themes.</a:t>
            </a:r>
          </a:p>
          <a:p>
            <a:r>
              <a:rPr lang="en-US" b="1" dirty="0"/>
              <a:t> Involves imagery work, memory exercises, and behavioral experiments.</a:t>
            </a:r>
          </a:p>
          <a:p>
            <a:r>
              <a:rPr lang="en-US" b="1" dirty="0"/>
              <a:t>Encourages personal storytelling and identifying ‘stuck points</a:t>
            </a:r>
            <a:r>
              <a:rPr lang="en-US" dirty="0"/>
              <a:t>’.</a:t>
            </a:r>
          </a:p>
          <a:p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DF3E345-5A8C-80A8-5BD0-B7C63F72346E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182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B9DB8-98CD-92FA-13F1-F3951AF0B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HELPING A GRIEVING CHILD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8D759-F02B-246A-4608-6F666845AF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Eras Bold ITC" panose="020B0907030504020204" pitchFamily="34" charset="0"/>
            </a:endParaRPr>
          </a:p>
          <a:p>
            <a:r>
              <a:rPr lang="en-US" sz="1600" dirty="0">
                <a:latin typeface="Eras Bold ITC" panose="020B0907030504020204" pitchFamily="34" charset="0"/>
              </a:rPr>
              <a:t>Make a picture album</a:t>
            </a:r>
          </a:p>
          <a:p>
            <a:r>
              <a:rPr lang="en-US" sz="1600" dirty="0">
                <a:latin typeface="Eras Bold ITC" panose="020B0907030504020204" pitchFamily="34" charset="0"/>
              </a:rPr>
              <a:t>Accept their frustration with their new reality</a:t>
            </a:r>
          </a:p>
          <a:p>
            <a:pPr marL="114300" indent="0">
              <a:buNone/>
            </a:pPr>
            <a:endParaRPr lang="en-US" sz="1600" dirty="0">
              <a:latin typeface="Eras Bold ITC" panose="020B0907030504020204" pitchFamily="34" charset="0"/>
            </a:endParaRPr>
          </a:p>
          <a:p>
            <a:r>
              <a:rPr lang="en-US" sz="1600" dirty="0">
                <a:latin typeface="Eras Bold ITC" panose="020B0907030504020204" pitchFamily="34" charset="0"/>
              </a:rPr>
              <a:t>Be as honest as you can</a:t>
            </a:r>
          </a:p>
          <a:p>
            <a:r>
              <a:rPr lang="en-US" sz="1600" dirty="0">
                <a:latin typeface="Eras Bold ITC" panose="020B0907030504020204" pitchFamily="34" charset="0"/>
              </a:rPr>
              <a:t>Still be firm with them</a:t>
            </a:r>
          </a:p>
          <a:p>
            <a:endParaRPr lang="en-US" sz="1600" dirty="0">
              <a:latin typeface="Eras Bold ITC" panose="020B0907030504020204" pitchFamily="34" charset="0"/>
            </a:endParaRPr>
          </a:p>
          <a:p>
            <a:pPr marL="114300" indent="0">
              <a:buNone/>
            </a:pPr>
            <a:endParaRPr lang="en-US" sz="1600" dirty="0">
              <a:latin typeface="Eras Bold ITC" panose="020B0907030504020204" pitchFamily="34" charset="0"/>
            </a:endParaRPr>
          </a:p>
          <a:p>
            <a:r>
              <a:rPr lang="en-US" sz="1600" dirty="0">
                <a:latin typeface="Eras Bold ITC" panose="020B0907030504020204" pitchFamily="34" charset="0"/>
              </a:rPr>
              <a:t>Do something concrete “in memory of”</a:t>
            </a:r>
          </a:p>
          <a:p>
            <a:r>
              <a:rPr lang="en-US" sz="1600" dirty="0">
                <a:latin typeface="Eras Bold ITC" panose="020B0907030504020204" pitchFamily="34" charset="0"/>
              </a:rPr>
              <a:t>Educate caretakers</a:t>
            </a:r>
          </a:p>
          <a:p>
            <a:endParaRPr lang="en-US" sz="2400" dirty="0">
              <a:latin typeface="Eras Bold ITC" panose="020B0907030504020204" pitchFamily="34" charset="0"/>
            </a:endParaRPr>
          </a:p>
          <a:p>
            <a:pPr marL="114300" indent="0">
              <a:buNone/>
            </a:pPr>
            <a:endParaRPr lang="en-US" sz="1600" dirty="0">
              <a:latin typeface="Eras Bold ITC" panose="020B0907030504020204" pitchFamily="34" charset="0"/>
            </a:endParaRPr>
          </a:p>
          <a:p>
            <a:pPr marL="114300" indent="0">
              <a:buNone/>
            </a:pPr>
            <a:endParaRPr lang="en-US" sz="1600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2254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B9DB8-98CD-92FA-13F1-F3951AF0B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REMEMBER!!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F8D759-F02B-246A-4608-6F666845AF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dirty="0">
              <a:latin typeface="Eras Bold ITC" panose="020B0907030504020204" pitchFamily="34" charset="0"/>
            </a:endParaRPr>
          </a:p>
          <a:p>
            <a:r>
              <a:rPr lang="en-US" sz="1600" dirty="0">
                <a:latin typeface="Eras Bold ITC" panose="020B0907030504020204" pitchFamily="34" charset="0"/>
              </a:rPr>
              <a:t>Support/Acknowledge their desire for spiritual growth</a:t>
            </a:r>
          </a:p>
          <a:p>
            <a:endParaRPr lang="en-US" sz="1600" dirty="0">
              <a:latin typeface="Eras Bold ITC" panose="020B0907030504020204" pitchFamily="34" charset="0"/>
            </a:endParaRPr>
          </a:p>
          <a:p>
            <a:endParaRPr lang="en-US" sz="1600" dirty="0">
              <a:latin typeface="Eras Bold ITC" panose="020B0907030504020204" pitchFamily="34" charset="0"/>
            </a:endParaRPr>
          </a:p>
          <a:p>
            <a:endParaRPr lang="en-US" sz="1600" dirty="0">
              <a:latin typeface="Eras Bold ITC" panose="020B0907030504020204" pitchFamily="34" charset="0"/>
            </a:endParaRPr>
          </a:p>
          <a:p>
            <a:endParaRPr lang="en-US" sz="1600" dirty="0">
              <a:latin typeface="Eras Bold ITC" panose="020B0907030504020204" pitchFamily="34" charset="0"/>
            </a:endParaRPr>
          </a:p>
          <a:p>
            <a:pPr marL="114300" indent="0">
              <a:buNone/>
            </a:pPr>
            <a:endParaRPr lang="en-US" sz="1600" dirty="0">
              <a:latin typeface="Eras Bold ITC" panose="020B0907030504020204" pitchFamily="34" charset="0"/>
            </a:endParaRPr>
          </a:p>
          <a:p>
            <a:r>
              <a:rPr lang="en-US" sz="1600" dirty="0">
                <a:latin typeface="Eras Bold ITC" panose="020B0907030504020204" pitchFamily="34" charset="0"/>
              </a:rPr>
              <a:t>There is no one way to grieve</a:t>
            </a:r>
          </a:p>
          <a:p>
            <a:endParaRPr lang="en-US" sz="2400" dirty="0">
              <a:latin typeface="Eras Bold ITC" panose="020B0907030504020204" pitchFamily="34" charset="0"/>
            </a:endParaRPr>
          </a:p>
          <a:p>
            <a:pPr marL="114300" indent="0">
              <a:buNone/>
            </a:pPr>
            <a:endParaRPr lang="en-US" sz="1600" dirty="0">
              <a:latin typeface="Eras Bold ITC" panose="020B0907030504020204" pitchFamily="34" charset="0"/>
            </a:endParaRPr>
          </a:p>
          <a:p>
            <a:pPr marL="114300" indent="0">
              <a:buNone/>
            </a:pPr>
            <a:endParaRPr lang="en-US" sz="1600" dirty="0"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204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0BAE4-EE83-F817-6CED-98E11C4398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708" y="363275"/>
            <a:ext cx="8064000" cy="5727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Research on Effective Treatment PGD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31C3B828-F095-03E0-86C3-8127B84D54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0868789"/>
              </p:ext>
            </p:extLst>
          </p:nvPr>
        </p:nvGraphicFramePr>
        <p:xfrm>
          <a:off x="540000" y="1126475"/>
          <a:ext cx="8064000" cy="326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3972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36FE0-6B6C-1C59-F343-1ADADF494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Importance of Recognition</a:t>
            </a:r>
          </a:p>
        </p:txBody>
      </p:sp>
      <p:graphicFrame>
        <p:nvGraphicFramePr>
          <p:cNvPr id="13" name="Text Placeholder 2">
            <a:extLst>
              <a:ext uri="{FF2B5EF4-FFF2-40B4-BE49-F238E27FC236}">
                <a16:creationId xmlns:a16="http://schemas.microsoft.com/office/drawing/2014/main" id="{C9D8897B-44BD-9C5D-0539-AEE2D02096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8183336"/>
              </p:ext>
            </p:extLst>
          </p:nvPr>
        </p:nvGraphicFramePr>
        <p:xfrm>
          <a:off x="540000" y="1126475"/>
          <a:ext cx="8064000" cy="3264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67387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416A2-83BF-8398-4211-8306CBFFF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0" dirty="0">
                <a:solidFill>
                  <a:schemeClr val="bg2"/>
                </a:solidFill>
                <a:latin typeface="Aptos Display"/>
              </a:rPr>
              <a:t>The Center for Prolonged Grief – Columbia University</a:t>
            </a:r>
            <a:endParaRPr lang="en-US" dirty="0" err="1">
              <a:solidFill>
                <a:schemeClr val="bg2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D4FD9-CB09-450E-41D9-365356510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77605"/>
            <a:ext cx="8064000" cy="262589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000000"/>
                </a:solidFill>
                <a:latin typeface="Aptos"/>
              </a:rPr>
              <a:t>Founded by Dr. M. Katherine Shear.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000000"/>
                </a:solidFill>
                <a:latin typeface="Aptos"/>
              </a:rPr>
              <a:t>• Provides education, treatment resources, and therapist training.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000000"/>
                </a:solidFill>
                <a:latin typeface="Aptos"/>
              </a:rPr>
              <a:t>• Website: </a:t>
            </a:r>
            <a:r>
              <a:rPr lang="en-US" sz="2800" dirty="0">
                <a:solidFill>
                  <a:srgbClr val="000000"/>
                </a:solidFill>
                <a:latin typeface="Aptos"/>
                <a:hlinkClick r:id="rId2"/>
              </a:rPr>
              <a:t>https://prolongedgrief.columbia.edu</a:t>
            </a:r>
            <a:endParaRPr lang="en-US" sz="2800">
              <a:solidFill>
                <a:srgbClr val="000000"/>
              </a:solidFill>
              <a:latin typeface="Aptos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solidFill>
                  <a:srgbClr val="000000"/>
                </a:solidFill>
                <a:latin typeface="Aptos"/>
              </a:rPr>
              <a:t>• Mission: Promote healing and understanding of PGD.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239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38"/>
          <p:cNvSpPr txBox="1">
            <a:spLocks noGrp="1"/>
          </p:cNvSpPr>
          <p:nvPr>
            <p:ph type="title" idx="2"/>
          </p:nvPr>
        </p:nvSpPr>
        <p:spPr>
          <a:xfrm>
            <a:off x="884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Phone</a:t>
            </a:r>
            <a:endParaRPr sz="4900"/>
          </a:p>
        </p:txBody>
      </p:sp>
      <p:sp>
        <p:nvSpPr>
          <p:cNvPr id="524" name="Google Shape;524;p38"/>
          <p:cNvSpPr txBox="1">
            <a:spLocks noGrp="1"/>
          </p:cNvSpPr>
          <p:nvPr>
            <p:ph type="subTitle" idx="1"/>
          </p:nvPr>
        </p:nvSpPr>
        <p:spPr>
          <a:xfrm>
            <a:off x="1099425" y="2130913"/>
            <a:ext cx="27711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00" b="1">
                <a:latin typeface="Josefin Sans"/>
                <a:ea typeface="Josefin Sans"/>
                <a:cs typeface="Josefin Sans"/>
                <a:sym typeface="Josefin Sans"/>
              </a:rPr>
              <a:t>(504) 286-5076</a:t>
            </a:r>
            <a:endParaRPr sz="2300" b="1"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25" name="Google Shape;525;p38"/>
          <p:cNvSpPr txBox="1">
            <a:spLocks noGrp="1"/>
          </p:cNvSpPr>
          <p:nvPr>
            <p:ph type="title"/>
          </p:nvPr>
        </p:nvSpPr>
        <p:spPr>
          <a:xfrm>
            <a:off x="540000" y="53552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Information/Referrals</a:t>
            </a:r>
            <a:endParaRPr/>
          </a:p>
        </p:txBody>
      </p:sp>
      <p:sp>
        <p:nvSpPr>
          <p:cNvPr id="526" name="Google Shape;526;p38"/>
          <p:cNvSpPr txBox="1">
            <a:spLocks noGrp="1"/>
          </p:cNvSpPr>
          <p:nvPr>
            <p:ph type="title" idx="3"/>
          </p:nvPr>
        </p:nvSpPr>
        <p:spPr>
          <a:xfrm>
            <a:off x="5058798" y="1499138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Email</a:t>
            </a:r>
            <a:endParaRPr sz="5100"/>
          </a:p>
        </p:txBody>
      </p:sp>
      <p:sp>
        <p:nvSpPr>
          <p:cNvPr id="527" name="Google Shape;527;p38"/>
          <p:cNvSpPr txBox="1">
            <a:spLocks noGrp="1"/>
          </p:cNvSpPr>
          <p:nvPr>
            <p:ph type="subTitle" idx="4"/>
          </p:nvPr>
        </p:nvSpPr>
        <p:spPr>
          <a:xfrm>
            <a:off x="5273425" y="2130925"/>
            <a:ext cx="29859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00"/>
              <a:t>tgcenter@suno.edu</a:t>
            </a:r>
            <a:endParaRPr sz="2300"/>
          </a:p>
        </p:txBody>
      </p:sp>
      <p:sp>
        <p:nvSpPr>
          <p:cNvPr id="528" name="Google Shape;528;p38"/>
          <p:cNvSpPr txBox="1">
            <a:spLocks noGrp="1"/>
          </p:cNvSpPr>
          <p:nvPr>
            <p:ph type="title" idx="5"/>
          </p:nvPr>
        </p:nvSpPr>
        <p:spPr>
          <a:xfrm>
            <a:off x="2971798" y="3109475"/>
            <a:ext cx="3200400" cy="61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/>
              <a:t>Website</a:t>
            </a:r>
            <a:endParaRPr sz="5100"/>
          </a:p>
        </p:txBody>
      </p:sp>
      <p:sp>
        <p:nvSpPr>
          <p:cNvPr id="529" name="Google Shape;529;p38"/>
          <p:cNvSpPr txBox="1">
            <a:spLocks noGrp="1"/>
          </p:cNvSpPr>
          <p:nvPr>
            <p:ph type="subTitle" idx="6"/>
          </p:nvPr>
        </p:nvSpPr>
        <p:spPr>
          <a:xfrm>
            <a:off x="3186425" y="3740725"/>
            <a:ext cx="2771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00"/>
              <a:t>www.suno.edu</a:t>
            </a:r>
            <a:endParaRPr sz="23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39"/>
          <p:cNvSpPr txBox="1">
            <a:spLocks noGrp="1"/>
          </p:cNvSpPr>
          <p:nvPr>
            <p:ph type="title"/>
          </p:nvPr>
        </p:nvSpPr>
        <p:spPr>
          <a:xfrm>
            <a:off x="1217350" y="1604400"/>
            <a:ext cx="6709200" cy="14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 &amp; A</a:t>
            </a:r>
            <a:endParaRPr/>
          </a:p>
        </p:txBody>
      </p:sp>
      <p:sp>
        <p:nvSpPr>
          <p:cNvPr id="535" name="Google Shape;535;p39"/>
          <p:cNvSpPr txBox="1">
            <a:spLocks noGrp="1"/>
          </p:cNvSpPr>
          <p:nvPr>
            <p:ph type="body" idx="1"/>
          </p:nvPr>
        </p:nvSpPr>
        <p:spPr>
          <a:xfrm>
            <a:off x="1668825" y="3087600"/>
            <a:ext cx="5806200" cy="45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32"/>
          <p:cNvSpPr txBox="1">
            <a:spLocks noGrp="1"/>
          </p:cNvSpPr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3900">
                <a:solidFill>
                  <a:schemeClr val="dk1"/>
                </a:solidFill>
              </a:rPr>
              <a:t>Who is Torin Sanders?</a:t>
            </a:r>
            <a:endParaRPr sz="390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32"/>
          <p:cNvSpPr txBox="1">
            <a:spLocks noGrp="1"/>
          </p:cNvSpPr>
          <p:nvPr>
            <p:ph type="body" idx="1"/>
          </p:nvPr>
        </p:nvSpPr>
        <p:spPr>
          <a:xfrm>
            <a:off x="540000" y="1220050"/>
            <a:ext cx="8064000" cy="35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ans"/>
              <a:buChar char="•"/>
            </a:pPr>
            <a:r>
              <a:rPr lang="en" sz="24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rPr>
              <a:t>Graduate of Howard and Tulane U. (MSW, Ph.D.)</a:t>
            </a:r>
            <a:endParaRPr sz="2400" b="1">
              <a:solidFill>
                <a:schemeClr val="accen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ans"/>
              <a:buChar char="•"/>
            </a:pPr>
            <a:r>
              <a:rPr lang="en" sz="24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rPr>
              <a:t>Licensed Clinical Social Worker for 30+ years</a:t>
            </a:r>
            <a:endParaRPr sz="2400" b="1">
              <a:solidFill>
                <a:schemeClr val="accen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ans"/>
              <a:buChar char="•"/>
            </a:pPr>
            <a:r>
              <a:rPr lang="en" sz="24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rPr>
              <a:t>Co-Founder of Project LAST (1</a:t>
            </a:r>
            <a:r>
              <a:rPr lang="en" sz="2400" b="1" baseline="30000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rPr>
              <a:t>st</a:t>
            </a:r>
            <a:r>
              <a:rPr lang="en" sz="24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rPr>
              <a:t> program for grief/trauma in kids in New Orleans)</a:t>
            </a:r>
            <a:endParaRPr sz="2400" b="1">
              <a:solidFill>
                <a:schemeClr val="accen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ans"/>
              <a:buChar char="•"/>
            </a:pPr>
            <a:r>
              <a:rPr lang="en" sz="24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rPr>
              <a:t>Associate Professor, SUNO Millie M. </a:t>
            </a:r>
            <a:r>
              <a:rPr lang="en-US" sz="24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rPr>
              <a:t>Charles SSW</a:t>
            </a:r>
            <a:endParaRPr sz="2400" b="1">
              <a:solidFill>
                <a:schemeClr val="accen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ans"/>
              <a:buChar char="•"/>
            </a:pPr>
            <a:r>
              <a:rPr lang="en" sz="24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rPr>
              <a:t>Former Co-Chair, Childhood Trauma Task Force</a:t>
            </a:r>
            <a:endParaRPr sz="2400" b="1">
              <a:solidFill>
                <a:schemeClr val="accent1"/>
              </a:solidFill>
              <a:latin typeface="Josefin Sans"/>
              <a:ea typeface="Josefin Sans"/>
              <a:cs typeface="Josefin Sans"/>
              <a:sym typeface="Josefin Sans"/>
            </a:endParaRPr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Josefin Sans"/>
              <a:buChar char="•"/>
            </a:pPr>
            <a:r>
              <a:rPr lang="en" sz="24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rPr>
              <a:t>Pastor for 28+ years, The Sixth Baptist Church</a:t>
            </a:r>
            <a:endParaRPr sz="800" b="1">
              <a:solidFill>
                <a:schemeClr val="accent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41340-F475-E854-8638-91B2318D4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Objectives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0A886-C5CB-01E1-7C48-041989F7AC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2600"/>
              <a:t>Participants will be able to describe Prolonged Grief Disorder and distinguish it from other disorders</a:t>
            </a:r>
          </a:p>
          <a:p>
            <a:pPr>
              <a:buFont typeface="+mj-lt"/>
              <a:buAutoNum type="arabicPeriod"/>
            </a:pPr>
            <a:r>
              <a:rPr lang="en-US" sz="2600"/>
              <a:t>Participants will explore an assessment instrument developed for Prolonged Grief Disorder</a:t>
            </a:r>
          </a:p>
          <a:p>
            <a:pPr>
              <a:buFont typeface="+mj-lt"/>
              <a:buAutoNum type="arabicPeriod"/>
            </a:pPr>
            <a:r>
              <a:rPr lang="en-US" sz="2600"/>
              <a:t>Participants will examine research on effective treatment approaches for Prolonged Grief Disorder </a:t>
            </a:r>
          </a:p>
        </p:txBody>
      </p:sp>
    </p:spTree>
    <p:extLst>
      <p:ext uri="{BB962C8B-B14F-4D97-AF65-F5344CB8AC3E}">
        <p14:creationId xmlns:p14="http://schemas.microsoft.com/office/powerpoint/2010/main" val="3494648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41340-F475-E854-8638-91B2318D4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THE REALITY OF GRIEF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0A886-C5CB-01E1-7C48-041989F7AC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sz="2600" dirty="0"/>
          </a:p>
          <a:p>
            <a:pPr marL="114300" indent="0">
              <a:buNone/>
            </a:pPr>
            <a:r>
              <a:rPr lang="en-US" sz="2600" dirty="0"/>
              <a:t>GRIEF IS A PART (NORMAL) OF THE HUMAN EXPERIENCE – 3 MIL DEATHS IN 2023 (</a:t>
            </a:r>
            <a:r>
              <a:rPr lang="en-US" sz="2600" dirty="0" err="1"/>
              <a:t>cdc</a:t>
            </a:r>
            <a:r>
              <a:rPr lang="en-US" sz="2600" dirty="0"/>
              <a:t>)</a:t>
            </a:r>
          </a:p>
          <a:p>
            <a:pPr marL="114300" indent="0">
              <a:buNone/>
            </a:pPr>
            <a:endParaRPr lang="en-US" sz="2600" dirty="0"/>
          </a:p>
          <a:p>
            <a:pPr marL="114300" indent="0">
              <a:buNone/>
            </a:pPr>
            <a:r>
              <a:rPr lang="en-US" sz="2600" dirty="0"/>
              <a:t>CAN GRIEF BE A DISORDER? HAS GRIEF BEEN PATHOLOGIZED?</a:t>
            </a:r>
          </a:p>
          <a:p>
            <a:pPr marL="114300" indent="0">
              <a:buNone/>
            </a:pPr>
            <a:endParaRPr lang="en-US" sz="2600" dirty="0"/>
          </a:p>
          <a:p>
            <a:pPr marL="114300" indent="0">
              <a:buNone/>
            </a:pPr>
            <a:r>
              <a:rPr lang="en-US" sz="2600" dirty="0"/>
              <a:t> </a:t>
            </a:r>
          </a:p>
          <a:p>
            <a:pPr marL="11430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68750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41340-F475-E854-8638-91B2318D4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GRIEF IN DSM-5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0A886-C5CB-01E1-7C48-041989F7AC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sz="2600" dirty="0"/>
          </a:p>
          <a:p>
            <a:pPr marL="114300" indent="0">
              <a:buNone/>
            </a:pPr>
            <a:r>
              <a:rPr lang="en-US" sz="2600" dirty="0"/>
              <a:t>UNCOMPLICATED BEREAVEMENT (V62.82)</a:t>
            </a:r>
          </a:p>
          <a:p>
            <a:pPr marL="114300" indent="0">
              <a:buNone/>
            </a:pPr>
            <a:r>
              <a:rPr lang="en-US" sz="2600" dirty="0"/>
              <a:t>(other conditions that may be a focus of clinical attention)</a:t>
            </a:r>
          </a:p>
          <a:p>
            <a:pPr marL="114300" indent="0">
              <a:buNone/>
            </a:pPr>
            <a:endParaRPr lang="en-US" sz="2600" dirty="0"/>
          </a:p>
          <a:p>
            <a:pPr marL="114300" indent="0">
              <a:buNone/>
            </a:pPr>
            <a:r>
              <a:rPr lang="en-US" sz="2600" dirty="0"/>
              <a:t>PERSISTENT COMPLEX BEREAVEMENT D/0</a:t>
            </a:r>
          </a:p>
          <a:p>
            <a:pPr marL="114300" indent="0">
              <a:buNone/>
            </a:pPr>
            <a:r>
              <a:rPr lang="en-US" sz="2600" dirty="0"/>
              <a:t>(conditions for further study) </a:t>
            </a:r>
          </a:p>
          <a:p>
            <a:pPr marL="114300" indent="0">
              <a:buNone/>
            </a:pPr>
            <a:endParaRPr lang="en-US" sz="2600" dirty="0"/>
          </a:p>
          <a:p>
            <a:pPr marL="114300" indent="0">
              <a:buNone/>
            </a:pPr>
            <a:r>
              <a:rPr lang="en-US" sz="2600" dirty="0"/>
              <a:t> </a:t>
            </a:r>
          </a:p>
          <a:p>
            <a:pPr marL="11430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92947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41340-F475-E854-8638-91B2318D4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GRIEF IN DSM-5 TR (2022)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0A886-C5CB-01E1-7C48-041989F7AC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sz="2600" dirty="0"/>
          </a:p>
          <a:p>
            <a:pPr marL="114300" indent="0" algn="ctr">
              <a:buNone/>
            </a:pPr>
            <a:endParaRPr lang="en-US" sz="2600" dirty="0"/>
          </a:p>
          <a:p>
            <a:pPr marL="114300" indent="0" algn="ctr">
              <a:buNone/>
            </a:pPr>
            <a:endParaRPr lang="en-US" sz="2600" dirty="0"/>
          </a:p>
          <a:p>
            <a:pPr marL="114300" indent="0" algn="ctr">
              <a:buNone/>
            </a:pPr>
            <a:r>
              <a:rPr lang="en-US" sz="2600" dirty="0"/>
              <a:t>PROLONGED GRIEF DISORDER</a:t>
            </a:r>
          </a:p>
          <a:p>
            <a:pPr marL="114300" indent="0">
              <a:buNone/>
            </a:pPr>
            <a:endParaRPr lang="en-US" sz="2600" dirty="0"/>
          </a:p>
          <a:p>
            <a:pPr marL="114300" indent="0">
              <a:buNone/>
            </a:pPr>
            <a:r>
              <a:rPr lang="en-US" sz="2600" dirty="0"/>
              <a:t> </a:t>
            </a:r>
          </a:p>
          <a:p>
            <a:pPr marL="114300" indent="0">
              <a:buNone/>
            </a:pPr>
            <a:endParaRPr lang="en-US" sz="2600" dirty="0"/>
          </a:p>
          <a:p>
            <a:pPr marL="114300" indent="0">
              <a:buNone/>
            </a:pPr>
            <a:r>
              <a:rPr lang="en-US" sz="2600" dirty="0"/>
              <a:t> </a:t>
            </a:r>
          </a:p>
          <a:p>
            <a:pPr marL="11430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654671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3120-B432-2E18-7D6F-DE292295F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DSM-5 TR Diagnostic Criteria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8A888-AE47-7648-BF17-FFA16E6B67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/>
              <a:t>A.</a:t>
            </a:r>
            <a:r>
              <a:rPr lang="en-US" sz="1400"/>
              <a:t> The person has experienced the </a:t>
            </a:r>
            <a:r>
              <a:rPr lang="en-US" sz="1400" b="1"/>
              <a:t>death of someone close</a:t>
            </a:r>
            <a:r>
              <a:rPr lang="en-US" sz="1400"/>
              <a:t> at least:</a:t>
            </a:r>
          </a:p>
          <a:p>
            <a:pPr lvl="1">
              <a:lnSpc>
                <a:spcPct val="114999"/>
              </a:lnSpc>
            </a:pPr>
            <a:r>
              <a:rPr lang="en-US" sz="1600" b="1"/>
              <a:t>12 months ago</a:t>
            </a:r>
            <a:r>
              <a:rPr lang="en-US" sz="1600"/>
              <a:t> (for adults)</a:t>
            </a:r>
          </a:p>
          <a:p>
            <a:pPr lvl="1">
              <a:lnSpc>
                <a:spcPct val="114999"/>
              </a:lnSpc>
            </a:pPr>
            <a:r>
              <a:rPr lang="en-US" sz="1600" b="1"/>
              <a:t>6 months ago</a:t>
            </a:r>
            <a:r>
              <a:rPr lang="en-US" sz="1600"/>
              <a:t> (for children/adolescents)</a:t>
            </a:r>
          </a:p>
          <a:p>
            <a:r>
              <a:rPr lang="en-US" sz="1400" b="1"/>
              <a:t>B.</a:t>
            </a:r>
            <a:r>
              <a:rPr lang="en-US" sz="1400"/>
              <a:t> On most days for at least the past month, the person experiences </a:t>
            </a:r>
            <a:r>
              <a:rPr lang="en-US" sz="1400" b="1"/>
              <a:t>one or both</a:t>
            </a:r>
            <a:r>
              <a:rPr lang="en-US" sz="1400"/>
              <a:t> of the following:</a:t>
            </a:r>
          </a:p>
          <a:p>
            <a:pPr lvl="1">
              <a:lnSpc>
                <a:spcPct val="114999"/>
              </a:lnSpc>
            </a:pPr>
            <a:r>
              <a:rPr lang="en-US" sz="1600" b="1"/>
              <a:t>Intense yearning or longing</a:t>
            </a:r>
            <a:r>
              <a:rPr lang="en-US" sz="1600"/>
              <a:t> for the deceased</a:t>
            </a:r>
          </a:p>
          <a:p>
            <a:pPr lvl="1">
              <a:lnSpc>
                <a:spcPct val="114999"/>
              </a:lnSpc>
            </a:pPr>
            <a:r>
              <a:rPr lang="en-US" sz="1600" b="1"/>
              <a:t>Preoccupation</a:t>
            </a:r>
            <a:r>
              <a:rPr lang="en-US" sz="1600"/>
              <a:t> with the deceased or how they died</a:t>
            </a:r>
          </a:p>
          <a:p>
            <a:r>
              <a:rPr lang="en-US" sz="1400" b="1"/>
              <a:t>C.</a:t>
            </a:r>
            <a:r>
              <a:rPr lang="en-US" sz="1400"/>
              <a:t> The grief response persists and is </a:t>
            </a:r>
            <a:r>
              <a:rPr lang="en-US" sz="1400" b="1"/>
              <a:t>beyond expected cultural, social, or religious norms</a:t>
            </a:r>
          </a:p>
          <a:p>
            <a:r>
              <a:rPr lang="en-US" sz="1400" b="1"/>
              <a:t>D.</a:t>
            </a:r>
            <a:r>
              <a:rPr lang="en-US" sz="1400"/>
              <a:t> At least </a:t>
            </a:r>
            <a:r>
              <a:rPr lang="en-US" sz="1400" b="1"/>
              <a:t>3 or more</a:t>
            </a:r>
            <a:r>
              <a:rPr lang="en-US" sz="1400"/>
              <a:t> of the following symptoms must be present:</a:t>
            </a:r>
            <a:endParaRPr lang="en-US" sz="1400" b="1"/>
          </a:p>
          <a:p>
            <a:pPr lvl="1">
              <a:lnSpc>
                <a:spcPct val="114999"/>
              </a:lnSpc>
            </a:pPr>
            <a:r>
              <a:rPr lang="en-US" sz="1600"/>
              <a:t>Identity disruption (feeling part of self is lost)</a:t>
            </a:r>
          </a:p>
          <a:p>
            <a:pPr lvl="1">
              <a:lnSpc>
                <a:spcPct val="114999"/>
              </a:lnSpc>
            </a:pPr>
            <a:r>
              <a:rPr lang="en-US" sz="1600"/>
              <a:t>Intense emotional pain (sorrow, guilt, anger)</a:t>
            </a:r>
          </a:p>
          <a:p>
            <a:pPr marL="114300" indent="0">
              <a:buNone/>
            </a:pPr>
            <a:endParaRPr lang="en-US"/>
          </a:p>
          <a:p>
            <a:pPr lvl="1">
              <a:lnSpc>
                <a:spcPct val="114999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37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47349-6245-D224-54D6-DE25F9D7C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DSM-5 TR Diagnostic Criteria (continued)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C44270-39D1-FBA7-987B-FE5D75649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028700"/>
            <a:ext cx="8064000" cy="3952205"/>
          </a:xfrm>
        </p:spPr>
        <p:txBody>
          <a:bodyPr/>
          <a:lstStyle/>
          <a:p>
            <a:pPr marL="114300" indent="0">
              <a:buNone/>
            </a:pPr>
            <a:endParaRPr lang="en-US"/>
          </a:p>
          <a:p>
            <a:pPr lvl="1">
              <a:lnSpc>
                <a:spcPct val="114999"/>
              </a:lnSpc>
              <a:buSzPts val="1800"/>
              <a:buFont typeface="Courier New"/>
              <a:buChar char="o"/>
            </a:pPr>
            <a:r>
              <a:rPr lang="en-US" sz="1600"/>
              <a:t>Avoidance of reminders</a:t>
            </a:r>
          </a:p>
          <a:p>
            <a:pPr lvl="1">
              <a:lnSpc>
                <a:spcPct val="114999"/>
              </a:lnSpc>
            </a:pPr>
            <a:r>
              <a:rPr lang="en-US" sz="1600"/>
              <a:t>Difficulty reintegrating into life (e.g., work, socializing)</a:t>
            </a:r>
          </a:p>
          <a:p>
            <a:pPr lvl="1">
              <a:lnSpc>
                <a:spcPct val="114999"/>
              </a:lnSpc>
            </a:pPr>
            <a:r>
              <a:rPr lang="en-US" sz="1600"/>
              <a:t>Emotional numbness</a:t>
            </a:r>
          </a:p>
          <a:p>
            <a:pPr lvl="1">
              <a:lnSpc>
                <a:spcPct val="114999"/>
              </a:lnSpc>
            </a:pPr>
            <a:r>
              <a:rPr lang="en-US" sz="1600"/>
              <a:t>Feeling life is meaningless without the deceased</a:t>
            </a:r>
          </a:p>
          <a:p>
            <a:pPr lvl="1">
              <a:lnSpc>
                <a:spcPct val="114999"/>
              </a:lnSpc>
            </a:pPr>
            <a:r>
              <a:rPr lang="en-US" sz="1600"/>
              <a:t>Marked disbelief about the death</a:t>
            </a:r>
          </a:p>
          <a:p>
            <a:pPr lvl="1">
              <a:lnSpc>
                <a:spcPct val="114999"/>
              </a:lnSpc>
            </a:pPr>
            <a:r>
              <a:rPr lang="en-US" sz="1600"/>
              <a:t>Intense loneliness</a:t>
            </a:r>
          </a:p>
          <a:p>
            <a:r>
              <a:rPr lang="en-US" sz="1600" b="1"/>
              <a:t>E.</a:t>
            </a:r>
            <a:r>
              <a:rPr lang="en-US" sz="1600"/>
              <a:t> The symptoms cause </a:t>
            </a:r>
            <a:r>
              <a:rPr lang="en-US" sz="1600" b="1"/>
              <a:t>clinically significant distress</a:t>
            </a:r>
            <a:r>
              <a:rPr lang="en-US" sz="1600"/>
              <a:t> or impairment in daily functioning.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9331"/>
      </p:ext>
    </p:extLst>
  </p:cSld>
  <p:clrMapOvr>
    <a:masterClrMapping/>
  </p:clrMapOvr>
</p:sld>
</file>

<file path=ppt/theme/theme1.xml><?xml version="1.0" encoding="utf-8"?>
<a:theme xmlns:a="http://schemas.openxmlformats.org/drawingml/2006/main" name="Aquatic and Physical Therapy Center by Slidesgo">
  <a:themeElements>
    <a:clrScheme name="Simple Light">
      <a:dk1>
        <a:srgbClr val="1A4568"/>
      </a:dk1>
      <a:lt1>
        <a:srgbClr val="FFFFFF"/>
      </a:lt1>
      <a:dk2>
        <a:srgbClr val="285E89"/>
      </a:dk2>
      <a:lt2>
        <a:srgbClr val="80C9DD"/>
      </a:lt2>
      <a:accent1>
        <a:srgbClr val="285E89"/>
      </a:accent1>
      <a:accent2>
        <a:srgbClr val="08B8F5"/>
      </a:accent2>
      <a:accent3>
        <a:srgbClr val="EEBF07"/>
      </a:accent3>
      <a:accent4>
        <a:srgbClr val="66A5BB"/>
      </a:accent4>
      <a:accent5>
        <a:srgbClr val="EFEFEF"/>
      </a:accent5>
      <a:accent6>
        <a:srgbClr val="1A4568"/>
      </a:accent6>
      <a:hlink>
        <a:srgbClr val="285E8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896</Words>
  <Application>Microsoft Office PowerPoint</Application>
  <PresentationFormat>On-screen Show (16:9)</PresentationFormat>
  <Paragraphs>169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Courier New</vt:lpstr>
      <vt:lpstr>Aptos Display</vt:lpstr>
      <vt:lpstr>Josefin Sans</vt:lpstr>
      <vt:lpstr>Calibri</vt:lpstr>
      <vt:lpstr>Arial</vt:lpstr>
      <vt:lpstr>Aptos</vt:lpstr>
      <vt:lpstr>Open Sans</vt:lpstr>
      <vt:lpstr>Eras Bold ITC</vt:lpstr>
      <vt:lpstr>Open Sans SemiBold</vt:lpstr>
      <vt:lpstr>Aquatic and Physical Therapy Center by Slidesgo</vt:lpstr>
      <vt:lpstr>Recognizing &amp; Responding to Prolonged Grief</vt:lpstr>
      <vt:lpstr>The Center for Grief &amp; Trauma Therapy</vt:lpstr>
      <vt:lpstr>Who is Torin Sanders? </vt:lpstr>
      <vt:lpstr>Learning Objectives </vt:lpstr>
      <vt:lpstr> THE REALITY OF GRIEF </vt:lpstr>
      <vt:lpstr> GRIEF IN DSM-5 </vt:lpstr>
      <vt:lpstr> GRIEF IN DSM-5 TR (2022) </vt:lpstr>
      <vt:lpstr>DSM-5 TR Diagnostic Criteria</vt:lpstr>
      <vt:lpstr>DSM-5 TR Diagnostic Criteria (continued)</vt:lpstr>
      <vt:lpstr>Key factors of PGD</vt:lpstr>
      <vt:lpstr>PGD VS MDD</vt:lpstr>
      <vt:lpstr>PGD VS MDD</vt:lpstr>
      <vt:lpstr>PGD VS MDD</vt:lpstr>
      <vt:lpstr>Risk Factors</vt:lpstr>
      <vt:lpstr>Impact of PGD</vt:lpstr>
      <vt:lpstr>PGD INSTRUMENTS</vt:lpstr>
      <vt:lpstr>Core Themes of Prolonged Grief Disorder Therapy (PGDT)</vt:lpstr>
      <vt:lpstr>CHALLENGING GRIEF RESPONSES</vt:lpstr>
      <vt:lpstr>HEALING MILESTONES</vt:lpstr>
      <vt:lpstr>What PGDT Looks Like in Practice</vt:lpstr>
      <vt:lpstr>HELPING A GRIEVING CHILD</vt:lpstr>
      <vt:lpstr>REMEMBER!!</vt:lpstr>
      <vt:lpstr>Research on Effective Treatment PGD</vt:lpstr>
      <vt:lpstr>Importance of Recognition</vt:lpstr>
      <vt:lpstr>The Center for Prolonged Grief – Columbia University</vt:lpstr>
      <vt:lpstr>Phone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Center for Grief &amp; Trauma Therapy</dc:title>
  <dc:creator>TORIN SANDERS</dc:creator>
  <cp:lastModifiedBy>Torin Sanders</cp:lastModifiedBy>
  <cp:revision>56</cp:revision>
  <cp:lastPrinted>2021-12-08T15:58:58Z</cp:lastPrinted>
  <dcterms:modified xsi:type="dcterms:W3CDTF">2025-07-08T20:08:43Z</dcterms:modified>
</cp:coreProperties>
</file>